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317" r:id="rId4"/>
    <p:sldId id="318" r:id="rId5"/>
    <p:sldId id="309" r:id="rId6"/>
    <p:sldId id="310" r:id="rId7"/>
    <p:sldId id="312" r:id="rId8"/>
    <p:sldId id="313" r:id="rId9"/>
    <p:sldId id="319" r:id="rId10"/>
    <p:sldId id="320" r:id="rId11"/>
    <p:sldId id="332" r:id="rId12"/>
    <p:sldId id="333" r:id="rId13"/>
    <p:sldId id="334" r:id="rId14"/>
    <p:sldId id="335" r:id="rId15"/>
    <p:sldId id="321" r:id="rId16"/>
    <p:sldId id="328" r:id="rId17"/>
    <p:sldId id="329" r:id="rId18"/>
    <p:sldId id="322" r:id="rId19"/>
    <p:sldId id="323" r:id="rId20"/>
    <p:sldId id="324" r:id="rId21"/>
    <p:sldId id="325" r:id="rId22"/>
    <p:sldId id="326" r:id="rId23"/>
    <p:sldId id="327" r:id="rId24"/>
    <p:sldId id="331" r:id="rId25"/>
    <p:sldId id="330" r:id="rId26"/>
    <p:sldId id="308" r:id="rId27"/>
  </p:sldIdLst>
  <p:sldSz cx="10688638" cy="7562850"/>
  <p:notesSz cx="7099300" cy="1023461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647DB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8" autoAdjust="0"/>
    <p:restoredTop sz="94057" autoAdjust="0"/>
  </p:normalViewPr>
  <p:slideViewPr>
    <p:cSldViewPr snapToGrid="0" snapToObjects="1">
      <p:cViewPr varScale="1">
        <p:scale>
          <a:sx n="71" d="100"/>
          <a:sy n="71" d="100"/>
        </p:scale>
        <p:origin x="1454" y="62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58D40-C93E-4D7C-9594-9E08CAED6668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768350"/>
            <a:ext cx="5419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210E7-E38A-488A-89AC-EAAE9450D1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96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KETS: elettronica, meccatronica, micro e </a:t>
            </a:r>
            <a:r>
              <a:rPr lang="it-IT" dirty="0" err="1"/>
              <a:t>nanosistemi</a:t>
            </a:r>
            <a:r>
              <a:rPr lang="it-IT" dirty="0"/>
              <a:t>, biotecnologia e ricerca applicata alla salute dell’uomo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210E7-E38A-488A-89AC-EAAE9450D12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921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KETS: elettronica, meccatronica, micro e </a:t>
            </a:r>
            <a:r>
              <a:rPr lang="it-IT" dirty="0" err="1"/>
              <a:t>nanosistemi</a:t>
            </a:r>
            <a:r>
              <a:rPr lang="it-IT" dirty="0"/>
              <a:t>, biotecnologia e ricerca applicata alla salute dell’uomo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210E7-E38A-488A-89AC-EAAE9450D12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921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KETS: elettronica, meccatronica, micro e </a:t>
            </a:r>
            <a:r>
              <a:rPr lang="it-IT" dirty="0" err="1"/>
              <a:t>nanosistemi</a:t>
            </a:r>
            <a:r>
              <a:rPr lang="it-IT" dirty="0"/>
              <a:t>, biotecnologia e ricerca applicata alla salute dell’uomo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210E7-E38A-488A-89AC-EAAE9450D12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921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39788" y="768350"/>
            <a:ext cx="5419725" cy="3836988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8658" indent="-178658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closely linked to effect on trade</a:t>
            </a:r>
          </a:p>
          <a:p>
            <a:pPr marL="178658" indent="-178658">
              <a:buFont typeface="Arial" pitchFamily="34" charset="0"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178658" indent="-178658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small distortion enough</a:t>
            </a:r>
          </a:p>
          <a:p>
            <a:pPr marL="178658" indent="-178658">
              <a:buFont typeface="Arial" pitchFamily="34" charset="0"/>
              <a:buChar char="•"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178658" indent="-178658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magnitude of distortion may impact on compatibility assessment (the more distortive, the less likely that measure is compatible)</a:t>
            </a:r>
          </a:p>
          <a:p>
            <a:pPr marL="178658" indent="-178658">
              <a:buFont typeface="Arial" pitchFamily="34" charset="0"/>
              <a:buChar char="•"/>
              <a:defRPr/>
            </a:pPr>
            <a:endParaRPr lang="en-GB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8805" indent="-295694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2776" indent="-236555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5887" indent="-236555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8998" indent="-236555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108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521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832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1440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46221"/>
            <a:fld id="{2F27336B-CE12-4B6F-BEF0-2E743B04C7ED}" type="slidenum">
              <a:rPr lang="en-GB" altLang="en-US" smtClean="0"/>
              <a:pPr defTabSz="946221"/>
              <a:t>9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39788" y="768350"/>
            <a:ext cx="5419725" cy="3836988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8805" indent="-295694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2776" indent="-236555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5887" indent="-236555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8998" indent="-236555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108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521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832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1440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46221"/>
            <a:fld id="{2F27336B-CE12-4B6F-BEF0-2E743B04C7ED}" type="slidenum">
              <a:rPr lang="en-GB" altLang="en-US" smtClean="0"/>
              <a:pPr defTabSz="946221"/>
              <a:t>24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39788" y="768350"/>
            <a:ext cx="5419725" cy="3836988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8805" indent="-295694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2776" indent="-236555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5887" indent="-236555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8998" indent="-236555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108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521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8329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1440" indent="-23655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46221"/>
            <a:fld id="{2F27336B-CE12-4B6F-BEF0-2E743B04C7ED}" type="slidenum">
              <a:rPr lang="en-GB" altLang="en-US" smtClean="0"/>
              <a:pPr defTabSz="946221"/>
              <a:t>25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376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422" y="1319998"/>
            <a:ext cx="9619774" cy="1032889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2632992"/>
            <a:ext cx="9619774" cy="4007261"/>
          </a:xfrm>
          <a:prstGeom prst="rect">
            <a:avLst/>
          </a:prstGeom>
        </p:spPr>
        <p:txBody>
          <a:bodyPr lIns="104287" tIns="52144" rIns="104287" bIns="5214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4432" y="6887095"/>
            <a:ext cx="2494016" cy="525198"/>
          </a:xfrm>
          <a:prstGeom prst="rect">
            <a:avLst/>
          </a:prstGeom>
          <a:ln/>
        </p:spPr>
        <p:txBody>
          <a:bodyPr lIns="104287" tIns="52144" rIns="104287" bIns="52144"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660190" y="6887095"/>
            <a:ext cx="2494016" cy="525198"/>
          </a:xfrm>
          <a:prstGeom prst="rect">
            <a:avLst/>
          </a:prstGeom>
          <a:ln/>
        </p:spPr>
        <p:txBody>
          <a:bodyPr lIns="104287" tIns="52144" rIns="104287" bIns="52144"/>
          <a:lstStyle>
            <a:lvl1pPr>
              <a:defRPr/>
            </a:lvl1pPr>
          </a:lstStyle>
          <a:p>
            <a:pPr>
              <a:defRPr/>
            </a:pPr>
            <a:fld id="{EC124B40-BA4D-4CC6-BE1C-FA08165D46DE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16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talia-Malta PowerPoint(02).pd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5"/>
            <a:ext cx="10688638" cy="755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90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mailto:stc.italia-malta@regione.sicilia.it" TargetMode="External"/><Relationship Id="rId3" Type="http://schemas.openxmlformats.org/officeDocument/2006/relationships/hyperlink" Target="mailto:d.bica@regione.sicilia.it" TargetMode="External"/><Relationship Id="rId7" Type="http://schemas.openxmlformats.org/officeDocument/2006/relationships/hyperlink" Target="mailto:maria-elena.muscat@gov.mt" TargetMode="External"/><Relationship Id="rId2" Type="http://schemas.openxmlformats.org/officeDocument/2006/relationships/hyperlink" Target="mailto:dipartimento.programmazione@regione.sicilia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bigail.b.camilleri@gov.mt" TargetMode="External"/><Relationship Id="rId5" Type="http://schemas.openxmlformats.org/officeDocument/2006/relationships/hyperlink" Target="mailto:anthony.c.camilleri@gov.mt" TargetMode="External"/><Relationship Id="rId4" Type="http://schemas.openxmlformats.org/officeDocument/2006/relationships/hyperlink" Target="mailto:area7programmazione@regione.sicilia.i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talia-Malta PowerPoint(01)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5"/>
            <a:ext cx="10688638" cy="7553135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801648" y="1753496"/>
            <a:ext cx="9085342" cy="286422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600" b="1" dirty="0">
                <a:solidFill>
                  <a:srgbClr val="003399"/>
                </a:solidFill>
                <a:latin typeface="Open Sans"/>
                <a:cs typeface="Open Sans"/>
              </a:rPr>
              <a:t>INFORMATION MEETING </a:t>
            </a:r>
          </a:p>
          <a:p>
            <a:r>
              <a:rPr lang="en-US" sz="2600" b="1" dirty="0">
                <a:solidFill>
                  <a:srgbClr val="003399"/>
                </a:solidFill>
                <a:latin typeface="Open Sans"/>
                <a:cs typeface="Open Sans"/>
              </a:rPr>
              <a:t>Public Notice n. 03/2022 - Capitalization of the results of cooperation projects financed under the INTERREG V A –Italy-Malta </a:t>
            </a:r>
            <a:r>
              <a:rPr lang="en-US" sz="2600" b="1" dirty="0" err="1">
                <a:solidFill>
                  <a:srgbClr val="003399"/>
                </a:solidFill>
                <a:latin typeface="Open Sans"/>
                <a:cs typeface="Open Sans"/>
              </a:rPr>
              <a:t>Programme</a:t>
            </a:r>
            <a:r>
              <a:rPr lang="en-US" sz="2600" b="1" dirty="0">
                <a:solidFill>
                  <a:srgbClr val="003399"/>
                </a:solidFill>
                <a:latin typeface="Open Sans"/>
                <a:cs typeface="Open Sans"/>
              </a:rPr>
              <a:t> - Priority axis I, II, III </a:t>
            </a:r>
            <a:endParaRPr lang="it-IT" sz="2600" b="1" dirty="0">
              <a:solidFill>
                <a:srgbClr val="003399"/>
              </a:solidFill>
              <a:latin typeface="Open Sans"/>
              <a:cs typeface="Open Sans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603295" y="4398531"/>
            <a:ext cx="7482047" cy="80413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it-IT" sz="1800" dirty="0">
              <a:solidFill>
                <a:srgbClr val="003399"/>
              </a:solidFill>
              <a:latin typeface="Open Sans"/>
              <a:cs typeface="Open Sans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solidFill>
                  <a:srgbClr val="003399"/>
                </a:solidFill>
                <a:latin typeface="Open Sans"/>
                <a:cs typeface="Open Sans"/>
              </a:rPr>
              <a:t>04 August 2022, </a:t>
            </a:r>
            <a:r>
              <a:rPr lang="it-IT" sz="1800" dirty="0" err="1">
                <a:solidFill>
                  <a:srgbClr val="003399"/>
                </a:solidFill>
                <a:latin typeface="Open Sans"/>
                <a:cs typeface="Open Sans"/>
              </a:rPr>
              <a:t>at</a:t>
            </a:r>
            <a:r>
              <a:rPr lang="it-IT" sz="1800" dirty="0">
                <a:solidFill>
                  <a:srgbClr val="003399"/>
                </a:solidFill>
                <a:latin typeface="Open Sans"/>
                <a:cs typeface="Open Sans"/>
              </a:rPr>
              <a:t> 9:30 </a:t>
            </a:r>
            <a:r>
              <a:rPr lang="it-IT" sz="1800" dirty="0" err="1">
                <a:solidFill>
                  <a:srgbClr val="003399"/>
                </a:solidFill>
                <a:latin typeface="Open Sans"/>
                <a:cs typeface="Open Sans"/>
              </a:rPr>
              <a:t>am</a:t>
            </a:r>
            <a:endParaRPr lang="it-IT" sz="1800" dirty="0">
              <a:solidFill>
                <a:srgbClr val="003399"/>
              </a:solidFill>
              <a:latin typeface="Open Sans"/>
              <a:cs typeface="Open Sans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dirty="0">
                <a:solidFill>
                  <a:srgbClr val="003399"/>
                </a:solidFill>
                <a:latin typeface="Open Sans"/>
                <a:cs typeface="Open Sans"/>
              </a:rPr>
              <a:t>on line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2873294" y="6180684"/>
            <a:ext cx="7187256" cy="128416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it-IT" sz="1100" b="1" dirty="0">
                <a:solidFill>
                  <a:schemeClr val="bg1"/>
                </a:solidFill>
                <a:latin typeface="Open Sans"/>
                <a:cs typeface="Open Sans"/>
              </a:rPr>
              <a:t>Autorità di Gestione - Segretariato Congiunto</a:t>
            </a:r>
          </a:p>
          <a:p>
            <a:pPr marL="0" indent="0" algn="r">
              <a:buNone/>
            </a:pPr>
            <a:r>
              <a:rPr lang="it-IT" sz="1100" dirty="0">
                <a:solidFill>
                  <a:schemeClr val="bg1"/>
                </a:solidFill>
                <a:latin typeface="Open Sans"/>
                <a:cs typeface="Open Sans"/>
              </a:rPr>
              <a:t>Piazza Luigi Sturzo, 36 - 90139 Palermo (IT)</a:t>
            </a:r>
          </a:p>
          <a:p>
            <a:pPr marL="0" indent="0" algn="r">
              <a:buNone/>
            </a:pPr>
            <a:r>
              <a:rPr lang="it-IT" sz="1100" dirty="0" err="1">
                <a:solidFill>
                  <a:schemeClr val="bg1"/>
                </a:solidFill>
                <a:latin typeface="Open Sans"/>
                <a:cs typeface="Open Sans"/>
              </a:rPr>
              <a:t>Tel</a:t>
            </a:r>
            <a:r>
              <a:rPr lang="it-IT" sz="1100" dirty="0">
                <a:solidFill>
                  <a:schemeClr val="bg1"/>
                </a:solidFill>
                <a:latin typeface="Open Sans"/>
                <a:cs typeface="Open Sans"/>
              </a:rPr>
              <a:t> +39 091 7070036 / 254 / 243 / 186 / 059 - Fax +39 091 7070054</a:t>
            </a:r>
          </a:p>
          <a:p>
            <a:pPr marL="0" indent="0" algn="r">
              <a:buNone/>
            </a:pPr>
            <a:r>
              <a:rPr lang="it-IT" sz="1100" dirty="0">
                <a:solidFill>
                  <a:schemeClr val="bg1"/>
                </a:solidFill>
                <a:latin typeface="Open Sans"/>
                <a:cs typeface="Open Sans"/>
              </a:rPr>
              <a:t>stc.italia-malta@regione.sicilia.it</a:t>
            </a:r>
          </a:p>
          <a:p>
            <a:pPr marL="0" indent="0" algn="r">
              <a:buNone/>
            </a:pPr>
            <a:r>
              <a:rPr lang="it-IT" sz="1100" dirty="0" err="1">
                <a:solidFill>
                  <a:schemeClr val="bg1"/>
                </a:solidFill>
                <a:latin typeface="Open Sans"/>
                <a:cs typeface="Open Sans"/>
              </a:rPr>
              <a:t>www.italiamalta.eu</a:t>
            </a:r>
            <a:endParaRPr lang="it-IT" sz="1100" dirty="0">
              <a:solidFill>
                <a:schemeClr val="bg1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219539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54326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Criteri di selezione</a:t>
            </a:r>
          </a:p>
        </p:txBody>
      </p:sp>
      <p:sp>
        <p:nvSpPr>
          <p:cNvPr id="5" name="Rettangolo 4"/>
          <p:cNvSpPr/>
          <p:nvPr/>
        </p:nvSpPr>
        <p:spPr>
          <a:xfrm>
            <a:off x="4067460" y="-70425"/>
            <a:ext cx="302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Criteri di selezione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68123"/>
              </p:ext>
            </p:extLst>
          </p:nvPr>
        </p:nvGraphicFramePr>
        <p:xfrm>
          <a:off x="64546" y="21908"/>
          <a:ext cx="10617968" cy="11363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9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3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8734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500" dirty="0">
                          <a:effectLst/>
                        </a:rPr>
                        <a:t>Requisiti di ammissibilità formale </a:t>
                      </a:r>
                      <a:endParaRPr lang="it-IT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5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5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5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8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effectLst/>
                          <a:latin typeface="+mj-lt"/>
                        </a:rPr>
                        <a:t>Administrative</a:t>
                      </a:r>
                      <a:r>
                        <a:rPr lang="it-IT" sz="1200" dirty="0">
                          <a:effectLst/>
                          <a:latin typeface="+mj-lt"/>
                        </a:rPr>
                        <a:t> Compliance  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YES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NO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5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1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The project proposal has been completed in the standard template "Application Form" 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effectLst/>
                          <a:latin typeface="+mj-lt"/>
                        </a:rPr>
                        <a:t>Comments</a:t>
                      </a:r>
                      <a:r>
                        <a:rPr lang="it-IT" sz="1200" dirty="0">
                          <a:effectLst/>
                          <a:latin typeface="+mj-lt"/>
                        </a:rPr>
                        <a:t>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2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The Application Form has been drawn up in one of the two official languages of the program (Italian and English) and a summary has been provided in the other language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7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3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The Application Form includes all of the following annexes: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-	letter of intent and co-financing lead partner/partner,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-	copy of the front and back of an identity document of the lead partner and each partner,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-	formal administrative act of approval of the project proposal by the lead partner,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-	any permits or authorizations, where relevant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-	statute of the institution (certified copy), for private entities and bodies governed by public law only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-	last two approved balance sheets, for private entities and bodies governed by public law only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-	State aid declaration and its sub-annexes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
</a:t>
                      </a:r>
                      <a:endParaRPr lang="it-IT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4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The Application Form and the annexes have been sent within the time limits set by the public notice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5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The Application Form and its attachments contain all the necessary signatures and stamps of the Lead partner/partner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2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6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The project activities are pursued by the proposer in compliance with the provisions contained in Article 6- Eligible actions for each mode of capitalization of the Public Notice (mode 1, mode 2, mode 3)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894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 Partnership 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YES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NO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3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7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The Lead Partner and the partners have their main and/or operational headquarters, including administrative competence, in the eligible territory (Art. 7 – Types of eligible beneficiaries and State aid)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endParaRPr lang="it-IT" sz="1200"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7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8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lead partner er and the partners have a legal status as required by the Public Notice (Art. 7 – Types of eligible beneficiaries and State aid) </a:t>
                      </a:r>
                      <a:endParaRPr lang="it-IT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4894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Financial </a:t>
                      </a:r>
                      <a:r>
                        <a:rPr lang="it-IT" sz="1200" dirty="0" err="1">
                          <a:effectLst/>
                          <a:latin typeface="+mj-lt"/>
                        </a:rPr>
                        <a:t>aspects</a:t>
                      </a:r>
                      <a:r>
                        <a:rPr lang="it-IT" sz="1200" dirty="0">
                          <a:effectLst/>
                          <a:latin typeface="+mj-lt"/>
                        </a:rPr>
                        <a:t> 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YES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NO
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9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The project budget is in line with all the requirements of Art. 10 of the Public Notice and has a financial budget (ERDF + CN) between a minimum of € 150,000 and a maximum of € 1,000,000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+mj-lt"/>
                        </a:rPr>
                        <a:t> </a:t>
                      </a:r>
                      <a:endParaRPr lang="it-IT" sz="12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j-lt"/>
                        </a:rPr>
                        <a:t> </a:t>
                      </a:r>
                      <a:endParaRPr lang="it-IT" sz="12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4718" marR="24718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87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12099" y="1159937"/>
            <a:ext cx="302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/>
                <a:ea typeface="ＭＳ Ｐゴシック" charset="0"/>
                <a:cs typeface="+mn-cs"/>
              </a:rPr>
              <a:t>Criteri di selezione</a:t>
            </a:r>
          </a:p>
        </p:txBody>
      </p:sp>
      <p:sp>
        <p:nvSpPr>
          <p:cNvPr id="9" name="Rettangolo 8"/>
          <p:cNvSpPr/>
          <p:nvPr/>
        </p:nvSpPr>
        <p:spPr>
          <a:xfrm>
            <a:off x="0" y="21908"/>
            <a:ext cx="2357377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Opzione costi semplificati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21908"/>
            <a:ext cx="348736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Criteri di selezione vs Application Form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5547745" y="1785258"/>
          <a:ext cx="5163798" cy="39623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163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6280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it-IT" sz="1000" b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C.1.1</a:t>
                      </a:r>
                      <a:r>
                        <a:rPr lang="it-IT" sz="10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it-IT" sz="1000" b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Quali sono le azioni di capitalizzazione che si intende realizzare in linea con una delle tre modalità proposte dall’Avviso Pubblico (art. 6).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Descrivere con chiarezza: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1) quali sono gli output/ risultati rilevanti che sono stati raggiunti a conclusione del progetto finanziato nell’ambito del programma INTERREG V-A Italia-Malta;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2) perché tali output/risultati ottenuti a conclusione del progetto finanziato nell’ambito del programma INTERREG V-A Italia-Malta sono ritenuti strategici e possono essere capitalizzati, ovvero trasferiti e riutilizzati, anche all’interno della “community” </a:t>
                      </a:r>
                      <a:r>
                        <a:rPr lang="it-IT" sz="900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WestMED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;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3) perché la modalità di capitalizzazione selezionata è ritenuta la più idonea.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C.1.1</a:t>
                      </a:r>
                      <a:r>
                        <a:rPr lang="en-GB" sz="10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b="1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Which are the capitalization activities that are intended to be carried out in line with one of the three mode proposed by the Public Notice (art. 6)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Please, clearly describe: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1) which are the relevant outputs / results achieved after the conclusion of the project financed under the INTERREG V-A Italy-Malta programme;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2) why are these outputs / results achieved after the conclusion of  the project financed under the INTERREG V-A Italy-Malta programme considered strategic and can be capitalized, or transferred and reused, even within the </a:t>
                      </a:r>
                      <a:r>
                        <a:rPr lang="en-US" sz="900" i="1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WestMED</a:t>
                      </a: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"community";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3) why is the selected capitalization mode considered the most suitable.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593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</a:t>
                      </a:r>
                      <a:r>
                        <a:rPr lang="en-GB" sz="900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caratteri</a:t>
                      </a: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 –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characters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ttangolo 11"/>
          <p:cNvSpPr/>
          <p:nvPr/>
        </p:nvSpPr>
        <p:spPr>
          <a:xfrm>
            <a:off x="6673528" y="1173245"/>
            <a:ext cx="2824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/>
                <a:ea typeface="ＭＳ Ｐゴシック" charset="0"/>
                <a:cs typeface="+mn-cs"/>
              </a:rPr>
              <a:t>Application Form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F133834-6A93-CB61-D5E9-ADFCB318D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90" y="1683157"/>
            <a:ext cx="5414855" cy="414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66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12099" y="1159937"/>
            <a:ext cx="302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/>
                <a:ea typeface="ＭＳ Ｐゴシック" charset="0"/>
                <a:cs typeface="+mn-cs"/>
              </a:rPr>
              <a:t>Criteri di selezione</a:t>
            </a:r>
          </a:p>
        </p:txBody>
      </p:sp>
      <p:sp>
        <p:nvSpPr>
          <p:cNvPr id="9" name="Rettangolo 8"/>
          <p:cNvSpPr/>
          <p:nvPr/>
        </p:nvSpPr>
        <p:spPr>
          <a:xfrm>
            <a:off x="0" y="21908"/>
            <a:ext cx="2357377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Opzione costi semplificati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21908"/>
            <a:ext cx="348736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Criteri di selezione vs Application Form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673528" y="1173245"/>
            <a:ext cx="2824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/>
                <a:ea typeface="ＭＳ Ｐゴシック" charset="0"/>
                <a:cs typeface="+mn-cs"/>
              </a:rPr>
              <a:t>Application Form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5852547" y="1790009"/>
          <a:ext cx="4525167" cy="438492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25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47058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1000" b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C.1.2</a:t>
                      </a:r>
                      <a:r>
                        <a:rPr lang="it-IT" sz="10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US" sz="1000" b="1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Efficacia</a:t>
                      </a:r>
                      <a:r>
                        <a:rPr lang="en-US" sz="1000" b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 della </a:t>
                      </a:r>
                      <a:r>
                        <a:rPr lang="en-US" sz="1000" b="1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capitalizzazione</a:t>
                      </a:r>
                      <a:r>
                        <a:rPr lang="en-US" sz="900" b="1" dirty="0">
                          <a:solidFill>
                            <a:srgbClr val="1F497D"/>
                          </a:solidFill>
                          <a:effectLst/>
                          <a:latin typeface="Open Sans"/>
                          <a:ea typeface="Cambria"/>
                          <a:cs typeface="Times New Roman"/>
                        </a:rPr>
                        <a:t>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Descrivere con chiarezza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come si intendono capitalizzare i risultati e attraverso quali azioni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chi sono i potenziali </a:t>
                      </a:r>
                      <a:r>
                        <a:rPr lang="it-IT" sz="900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ri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-utilizzatori (</a:t>
                      </a:r>
                      <a:r>
                        <a:rPr lang="it-IT" sz="900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takers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)</a:t>
                      </a:r>
                      <a:r>
                        <a:rPr lang="it-IT" sz="12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italiani e maltesi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300"/>
                        </a:spcAft>
                        <a:buFont typeface="+mj-lt"/>
                        <a:buAutoNum type="arabicParenR"/>
                      </a:pP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come saranno coinvolti i potenziali </a:t>
                      </a:r>
                      <a:r>
                        <a:rPr lang="it-IT" sz="900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ri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-utilizzatori (</a:t>
                      </a:r>
                      <a:r>
                        <a:rPr lang="it-IT" sz="900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takers</a:t>
                      </a:r>
                      <a:r>
                        <a:rPr lang="it-IT" sz="900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) italiani e maltesi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i="1" dirty="0">
                          <a:solidFill>
                            <a:srgbClr val="FF0000"/>
                          </a:solidFill>
                          <a:effectLst/>
                          <a:latin typeface="Open Sans"/>
                          <a:ea typeface="SimSun"/>
                          <a:cs typeface="Times New Roman"/>
                        </a:rPr>
                        <a:t> 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1000" b="1" i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C.1.2 Effectiveness of </a:t>
                      </a:r>
                      <a:r>
                        <a:rPr lang="en-US" sz="1000" b="1" i="1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capitalisation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Please, clearly describe: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1000" i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1) how the results are intended to be capitalized and through which actions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1000" i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2) who are the potential Italian and Maltese re-users (takers)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1000" i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3) how potential Italian and Maltese re-users (takers) will be involved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871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</a:t>
                      </a:r>
                      <a:r>
                        <a:rPr lang="en-GB" sz="900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caratteri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characters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25E63335-992B-0D27-F689-3F88CF924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924" y="1683158"/>
            <a:ext cx="5541623" cy="475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53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12099" y="1159937"/>
            <a:ext cx="302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/>
                <a:ea typeface="ＭＳ Ｐゴシック" charset="0"/>
                <a:cs typeface="+mn-cs"/>
              </a:rPr>
              <a:t>Criteri di selezione</a:t>
            </a:r>
          </a:p>
        </p:txBody>
      </p:sp>
      <p:sp>
        <p:nvSpPr>
          <p:cNvPr id="9" name="Rettangolo 8"/>
          <p:cNvSpPr/>
          <p:nvPr/>
        </p:nvSpPr>
        <p:spPr>
          <a:xfrm>
            <a:off x="0" y="21908"/>
            <a:ext cx="2357377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Opzione costi semplificati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21908"/>
            <a:ext cx="348736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Criteri di selezione vs Application Form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673528" y="1173245"/>
            <a:ext cx="2824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/>
                <a:ea typeface="ＭＳ Ｐゴシック" charset="0"/>
                <a:cs typeface="+mn-cs"/>
              </a:rPr>
              <a:t>Application Form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624626" y="1790006"/>
          <a:ext cx="4593431" cy="438493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93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818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 b="1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C.1.3 </a:t>
                      </a:r>
                      <a:r>
                        <a:rPr lang="it-IT" sz="900" b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Dimensione e carattere transfrontaliero delle azioni di capitalizzazione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it-IT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Descrivere chiaramente quali impatti produrranno le azioni di capitalizzazione (trasferimento e riuso) a livello transfrontaliero in termini di beneficio per i territori coinvolti dal programma  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900" b="1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C.1.3 Cross-border </a:t>
                      </a:r>
                      <a:r>
                        <a:rPr lang="it-IT" sz="900" b="1" i="1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size</a:t>
                      </a:r>
                      <a:r>
                        <a:rPr lang="it-IT" sz="900" b="1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and </a:t>
                      </a:r>
                      <a:r>
                        <a:rPr lang="it-IT" sz="900" b="1" i="1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character</a:t>
                      </a:r>
                      <a:r>
                        <a:rPr lang="it-IT" sz="900" b="1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of </a:t>
                      </a:r>
                      <a:r>
                        <a:rPr lang="it-IT" sz="900" b="1" i="1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capitalisation</a:t>
                      </a:r>
                      <a:r>
                        <a:rPr lang="it-IT" sz="900" b="1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it-IT" sz="900" b="1" i="1" dirty="0" err="1">
                          <a:effectLst/>
                          <a:latin typeface="Open Sans"/>
                          <a:ea typeface="SimSun"/>
                          <a:cs typeface="Times New Roman"/>
                        </a:rPr>
                        <a:t>actions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US" sz="900" i="1" dirty="0">
                          <a:effectLst/>
                          <a:latin typeface="Open Sans"/>
                          <a:ea typeface="SimSun"/>
                          <a:cs typeface="Times New Roman"/>
                        </a:rPr>
                        <a:t>Clearly describe which impacts will be generated by the cross-border capitalization actions (transfer and reuse) will in terms of benefit for the territories involved in the program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747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</a:t>
                      </a:r>
                      <a:r>
                        <a:rPr lang="en-GB" sz="900" dirty="0" err="1">
                          <a:effectLst/>
                          <a:latin typeface="Open Sans"/>
                          <a:ea typeface="Cambria"/>
                          <a:cs typeface="Times New Roman"/>
                        </a:rPr>
                        <a:t>caratteri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900" dirty="0">
                          <a:effectLst/>
                          <a:latin typeface="Open Sans"/>
                          <a:ea typeface="Cambria"/>
                          <a:cs typeface="Times New Roman"/>
                        </a:rPr>
                        <a:t>Max 3000 characters</a:t>
                      </a:r>
                      <a:endParaRPr lang="it-I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:a16="http://schemas.microsoft.com/office/drawing/2014/main" id="{BBA3AF91-0C31-0B60-FEEF-23813707E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71" y="1754282"/>
            <a:ext cx="5344319" cy="445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616853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="1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</a:rPr>
              <a:t>S</a:t>
            </a:r>
            <a:r>
              <a:rPr kumimoji="0" lang="it-IT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election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it-IT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criteria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82588" y="597232"/>
            <a:ext cx="27780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ＭＳ Ｐゴシック" charset="0"/>
              </a:rPr>
              <a:t>S</a:t>
            </a:r>
            <a:r>
              <a:rPr kumimoji="0" lang="it-IT" sz="2800" b="1" i="0" u="none" strike="noStrike" kern="0" cap="none" spc="0" normalizeH="0" baseline="0" noProof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/>
                <a:ea typeface="ＭＳ Ｐゴシック" charset="0"/>
                <a:cs typeface="+mn-cs"/>
              </a:rPr>
              <a:t>election</a:t>
            </a:r>
            <a:r>
              <a:rPr kumimoji="0" lang="it-IT" sz="2800" b="1" i="0" u="none" strike="noStrike" kern="0" cap="none" spc="0" normalizeH="0" noProof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/>
                <a:ea typeface="ＭＳ Ｐゴシック" charset="0"/>
                <a:cs typeface="+mn-cs"/>
              </a:rPr>
              <a:t> </a:t>
            </a:r>
            <a:r>
              <a:rPr kumimoji="0" lang="it-IT" sz="2800" b="1" i="0" u="none" strike="noStrike" kern="0" cap="none" spc="0" normalizeH="0" noProof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/>
                <a:ea typeface="ＭＳ Ｐゴシック" charset="0"/>
                <a:cs typeface="+mn-cs"/>
              </a:rPr>
              <a:t>criteria</a:t>
            </a:r>
            <a:endParaRPr kumimoji="0" lang="it-IT" sz="2800" b="1" i="0" u="none" strike="noStrike" kern="0" cap="none" spc="0" normalizeH="0" baseline="0" noProof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/>
              <a:ea typeface="ＭＳ Ｐゴシック" charset="0"/>
              <a:cs typeface="+mn-cs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510475"/>
              </p:ext>
            </p:extLst>
          </p:nvPr>
        </p:nvGraphicFramePr>
        <p:xfrm>
          <a:off x="382588" y="1368425"/>
          <a:ext cx="9618662" cy="476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33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STRATEGIC EVALUATION CRITERIA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dirty="0">
                          <a:effectLst/>
                        </a:rPr>
                        <a:t>200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205976"/>
              </p:ext>
            </p:extLst>
          </p:nvPr>
        </p:nvGraphicFramePr>
        <p:xfrm>
          <a:off x="1457739" y="1974434"/>
          <a:ext cx="8543511" cy="27180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08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18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</a:rPr>
                        <a:t>I</a:t>
                      </a:r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Appropriateness</a:t>
                      </a: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it-IT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capitalisation</a:t>
                      </a: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2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</a:rPr>
                        <a:t>  30</a:t>
                      </a:r>
                      <a:endParaRPr lang="it-IT" sz="12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704211"/>
              </p:ext>
            </p:extLst>
          </p:nvPr>
        </p:nvGraphicFramePr>
        <p:xfrm>
          <a:off x="1457739" y="2371432"/>
          <a:ext cx="8603146" cy="27533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63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Effectiveness</a:t>
                      </a: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it-IT" sz="16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capitalization</a:t>
                      </a: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665607"/>
              </p:ext>
            </p:extLst>
          </p:nvPr>
        </p:nvGraphicFramePr>
        <p:xfrm>
          <a:off x="1457739" y="2756100"/>
          <a:ext cx="8603146" cy="29521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63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Cross-border size and character of </a:t>
                      </a:r>
                      <a:r>
                        <a:rPr lang="en-US" sz="16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capitalisation</a:t>
                      </a: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actiones</a:t>
                      </a: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394969"/>
              </p:ext>
            </p:extLst>
          </p:nvPr>
        </p:nvGraphicFramePr>
        <p:xfrm>
          <a:off x="1457739" y="3206060"/>
          <a:ext cx="8605501" cy="32233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65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of the project to the achievement of the objectives and results of the program 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786704"/>
              </p:ext>
            </p:extLst>
          </p:nvPr>
        </p:nvGraphicFramePr>
        <p:xfrm>
          <a:off x="1427922" y="3698494"/>
          <a:ext cx="8573328" cy="26390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36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Sustainability of project outputs/outputs and results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15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432435"/>
              </p:ext>
            </p:extLst>
          </p:nvPr>
        </p:nvGraphicFramePr>
        <p:xfrm>
          <a:off x="1427922" y="4133948"/>
          <a:ext cx="8573328" cy="26390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36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Consistency of relevant and competent actors to pursue the objectives and results of the project</a:t>
                      </a:r>
                      <a:endParaRPr lang="it-IT" sz="14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15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961128"/>
              </p:ext>
            </p:extLst>
          </p:nvPr>
        </p:nvGraphicFramePr>
        <p:xfrm>
          <a:off x="1457739" y="4626317"/>
          <a:ext cx="8573328" cy="26390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36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4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Proportionality of the budget to the expected results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</a:rPr>
                        <a:t>  25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017773"/>
              </p:ext>
            </p:extLst>
          </p:nvPr>
        </p:nvGraphicFramePr>
        <p:xfrm>
          <a:off x="1464365" y="5053047"/>
          <a:ext cx="8598875" cy="33337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59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Reliability of the schedule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</a:rPr>
                        <a:t>25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Parentesi graffa aperta 18"/>
          <p:cNvSpPr/>
          <p:nvPr/>
        </p:nvSpPr>
        <p:spPr>
          <a:xfrm>
            <a:off x="868975" y="1986720"/>
            <a:ext cx="533400" cy="101188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0" y="2097207"/>
            <a:ext cx="8689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rgbClr val="C00000"/>
                </a:solidFill>
              </a:rPr>
              <a:t>20 points minimum for each</a:t>
            </a: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66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616853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Selection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criteria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
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2588" y="597232"/>
            <a:ext cx="27780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Selection</a:t>
            </a: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 </a:t>
            </a:r>
            <a:r>
              <a:rPr lang="it-IT" sz="28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criteria</a:t>
            </a: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
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19074"/>
              </p:ext>
            </p:extLst>
          </p:nvPr>
        </p:nvGraphicFramePr>
        <p:xfrm>
          <a:off x="319723" y="1332413"/>
          <a:ext cx="9618662" cy="764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33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</a:rPr>
                        <a:t>STRATEGIC EVALUATION CRITERIA
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dirty="0">
                          <a:effectLst/>
                        </a:rPr>
                        <a:t>200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555993"/>
              </p:ext>
            </p:extLst>
          </p:nvPr>
        </p:nvGraphicFramePr>
        <p:xfrm>
          <a:off x="1483287" y="2125169"/>
          <a:ext cx="8573328" cy="67132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36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18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solidFill>
                            <a:srgbClr val="003399"/>
                          </a:solidFill>
                          <a:effectLst/>
                        </a:rPr>
                        <a:t>Appropriateness</a:t>
                      </a: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</a:rPr>
                        <a:t> of </a:t>
                      </a:r>
                      <a:r>
                        <a:rPr lang="it-IT" sz="1600" dirty="0" err="1">
                          <a:solidFill>
                            <a:srgbClr val="003399"/>
                          </a:solidFill>
                          <a:effectLst/>
                        </a:rPr>
                        <a:t>capitalisation</a:t>
                      </a: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</a:rPr>
                        <a:t> 
</a:t>
                      </a:r>
                      <a:endParaRPr lang="it-IT" sz="12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</a:rPr>
                        <a:t>  30</a:t>
                      </a:r>
                      <a:endParaRPr lang="it-IT" sz="12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389372"/>
              </p:ext>
            </p:extLst>
          </p:nvPr>
        </p:nvGraphicFramePr>
        <p:xfrm>
          <a:off x="1442831" y="2554293"/>
          <a:ext cx="8573328" cy="67132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36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Effectiveness</a:t>
                      </a: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it-IT" sz="16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capitalization</a:t>
                      </a: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
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575548"/>
              </p:ext>
            </p:extLst>
          </p:nvPr>
        </p:nvGraphicFramePr>
        <p:xfrm>
          <a:off x="1427922" y="2906662"/>
          <a:ext cx="8603146" cy="67132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63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Cross-border size and character of </a:t>
                      </a:r>
                      <a:r>
                        <a:rPr lang="en-US" sz="16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capitalisation</a:t>
                      </a: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actiones</a:t>
                      </a: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
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577273"/>
              </p:ext>
            </p:extLst>
          </p:nvPr>
        </p:nvGraphicFramePr>
        <p:xfrm>
          <a:off x="1402375" y="3301840"/>
          <a:ext cx="8901875" cy="107873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418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89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of the project to the achievement of the objectives and results of the program        </a:t>
                      </a: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
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030944"/>
              </p:ext>
            </p:extLst>
          </p:nvPr>
        </p:nvGraphicFramePr>
        <p:xfrm>
          <a:off x="1402375" y="3787147"/>
          <a:ext cx="8447598" cy="67132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96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Sustainability of project outputs/outputs and results
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15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046576"/>
              </p:ext>
            </p:extLst>
          </p:nvPr>
        </p:nvGraphicFramePr>
        <p:xfrm>
          <a:off x="1365057" y="4441226"/>
          <a:ext cx="8573328" cy="95173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36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Consistency of relevant and competent actors to pursue the objectives and results of the project
</a:t>
                      </a: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</a:rPr>
                        <a:t>   15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16667"/>
              </p:ext>
            </p:extLst>
          </p:nvPr>
        </p:nvGraphicFramePr>
        <p:xfrm>
          <a:off x="1365057" y="5068984"/>
          <a:ext cx="8573328" cy="67132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36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Proportionality of the budget to the expected results
</a:t>
                      </a:r>
                      <a:endParaRPr lang="it-IT" sz="16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</a:rPr>
                        <a:t>  25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725703"/>
              </p:ext>
            </p:extLst>
          </p:nvPr>
        </p:nvGraphicFramePr>
        <p:xfrm>
          <a:off x="1402375" y="5691038"/>
          <a:ext cx="8598875" cy="67132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59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Reliability of the schedule
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003399"/>
                          </a:solidFill>
                          <a:effectLst/>
                        </a:rPr>
                        <a:t>25</a:t>
                      </a:r>
                      <a:endParaRPr lang="it-IT" sz="1600" dirty="0">
                        <a:solidFill>
                          <a:srgbClr val="003399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43358DFA-6173-CB84-BB6E-B6275EB072B9}"/>
              </a:ext>
            </a:extLst>
          </p:cNvPr>
          <p:cNvSpPr txBox="1"/>
          <p:nvPr/>
        </p:nvSpPr>
        <p:spPr>
          <a:xfrm>
            <a:off x="0" y="2097207"/>
            <a:ext cx="8689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20 points minimum for each 
</a:t>
            </a:r>
            <a:endParaRPr lang="it-IT" sz="1400" b="1" dirty="0">
              <a:solidFill>
                <a:srgbClr val="C00000"/>
              </a:solidFill>
            </a:endParaRPr>
          </a:p>
        </p:txBody>
      </p:sp>
      <p:sp>
        <p:nvSpPr>
          <p:cNvPr id="20" name="Parentesi graffa aperta 19">
            <a:extLst>
              <a:ext uri="{FF2B5EF4-FFF2-40B4-BE49-F238E27FC236}">
                <a16:creationId xmlns:a16="http://schemas.microsoft.com/office/drawing/2014/main" id="{5E863B20-561C-1CB8-8DD4-854110C21D54}"/>
              </a:ext>
            </a:extLst>
          </p:cNvPr>
          <p:cNvSpPr/>
          <p:nvPr/>
        </p:nvSpPr>
        <p:spPr>
          <a:xfrm>
            <a:off x="808142" y="2275339"/>
            <a:ext cx="533400" cy="101188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60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392945"/>
            <a:ext cx="462947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en-US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Real Costs vs Simplified Costs
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1029902" y="3628724"/>
            <a:ext cx="2079057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3399"/>
                </a:solidFill>
              </a:rPr>
              <a:t>APPLICATION
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4697127" y="2213811"/>
            <a:ext cx="5390149" cy="14149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REAL COST
Reporting through the presentation of all supporting documents of expenditure and payment, up to the amount declared
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4697126" y="4543123"/>
            <a:ext cx="5390149" cy="14149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SIMPLIFIED COST
Reporting without the presentation of individual supporting documents of expenditure and payment
</a:t>
            </a:r>
            <a:endParaRPr lang="it-IT" dirty="0">
              <a:solidFill>
                <a:srgbClr val="003399"/>
              </a:solidFill>
            </a:endParaRPr>
          </a:p>
        </p:txBody>
      </p:sp>
      <p:cxnSp>
        <p:nvCxnSpPr>
          <p:cNvPr id="8" name="Connettore 4 7"/>
          <p:cNvCxnSpPr>
            <a:stCxn id="3" idx="3"/>
            <a:endCxn id="4" idx="1"/>
          </p:cNvCxnSpPr>
          <p:nvPr/>
        </p:nvCxnSpPr>
        <p:spPr>
          <a:xfrm flipV="1">
            <a:off x="3108959" y="2921268"/>
            <a:ext cx="1588168" cy="116465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4 9"/>
          <p:cNvCxnSpPr>
            <a:endCxn id="6" idx="1"/>
          </p:cNvCxnSpPr>
          <p:nvPr/>
        </p:nvCxnSpPr>
        <p:spPr>
          <a:xfrm rot="16200000" flipH="1">
            <a:off x="3717756" y="4271210"/>
            <a:ext cx="1164656" cy="79408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0" y="21908"/>
            <a:ext cx="2357377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Opzione costi semplificati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21908"/>
            <a:ext cx="4377802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 e Modalità di Rendicontazione</a:t>
            </a:r>
          </a:p>
        </p:txBody>
      </p:sp>
    </p:spTree>
    <p:extLst>
      <p:ext uri="{BB962C8B-B14F-4D97-AF65-F5344CB8AC3E}">
        <p14:creationId xmlns:p14="http://schemas.microsoft.com/office/powerpoint/2010/main" val="76507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364807"/>
            <a:ext cx="275235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Simplified</a:t>
            </a: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 costs  
</a:t>
            </a:r>
          </a:p>
        </p:txBody>
      </p:sp>
      <p:sp>
        <p:nvSpPr>
          <p:cNvPr id="3" name="Rettangolo 2"/>
          <p:cNvSpPr/>
          <p:nvPr/>
        </p:nvSpPr>
        <p:spPr>
          <a:xfrm>
            <a:off x="439250" y="2586041"/>
            <a:ext cx="25384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>
                <a:solidFill>
                  <a:srgbClr val="003399"/>
                </a:solidFill>
              </a:rPr>
              <a:t>Key point
</a:t>
            </a:r>
            <a:endParaRPr lang="it-IT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764505" y="2185998"/>
            <a:ext cx="5529660" cy="11694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003399"/>
              </a:solidFill>
            </a:endParaRPr>
          </a:p>
          <a:p>
            <a:pPr algn="ctr"/>
            <a:endParaRPr lang="it-IT" b="1" dirty="0">
              <a:solidFill>
                <a:srgbClr val="003399"/>
              </a:solidFill>
            </a:endParaRPr>
          </a:p>
          <a:p>
            <a:pPr algn="just"/>
            <a:r>
              <a:rPr lang="en-US" dirty="0">
                <a:solidFill>
                  <a:srgbClr val="003399"/>
                </a:solidFill>
              </a:rPr>
              <a:t>It is no longer prescribed to trace each euro of co-financed expenditure in order to trace the individual supporting documents
</a:t>
            </a:r>
            <a:endParaRPr lang="it-IT" dirty="0">
              <a:solidFill>
                <a:srgbClr val="003399"/>
              </a:solidFill>
            </a:endParaRPr>
          </a:p>
          <a:p>
            <a:pPr algn="just"/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3480642" y="2528391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39250" y="4107209"/>
            <a:ext cx="25384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 err="1">
                <a:solidFill>
                  <a:srgbClr val="003399"/>
                </a:solidFill>
              </a:rPr>
              <a:t>Advantage</a:t>
            </a:r>
            <a:r>
              <a:rPr lang="it-IT" dirty="0">
                <a:solidFill>
                  <a:srgbClr val="003399"/>
                </a:solidFill>
              </a:rPr>
              <a:t>
</a:t>
            </a:r>
            <a:endParaRPr lang="it-IT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3480642" y="4049559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4764505" y="3707166"/>
            <a:ext cx="5529660" cy="11694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003399"/>
              </a:solidFill>
            </a:endParaRPr>
          </a:p>
          <a:p>
            <a:pPr algn="ctr"/>
            <a:endParaRPr lang="it-IT" b="1" dirty="0">
              <a:solidFill>
                <a:srgbClr val="003399"/>
              </a:solidFill>
            </a:endParaRPr>
          </a:p>
          <a:p>
            <a:pPr algn="just"/>
            <a:r>
              <a:rPr lang="en-US" dirty="0">
                <a:solidFill>
                  <a:srgbClr val="003399"/>
                </a:solidFill>
              </a:rPr>
              <a:t>Significant reduction in administrative burdens for the beneficiary
</a:t>
            </a:r>
            <a:endParaRPr lang="it-IT" dirty="0">
              <a:solidFill>
                <a:srgbClr val="003399"/>
              </a:solidFill>
            </a:endParaRPr>
          </a:p>
          <a:p>
            <a:pPr algn="just"/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39250" y="5494371"/>
            <a:ext cx="25384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 err="1">
                <a:solidFill>
                  <a:srgbClr val="003399"/>
                </a:solidFill>
              </a:rPr>
              <a:t>Calculation</a:t>
            </a:r>
            <a:r>
              <a:rPr lang="it-IT" dirty="0">
                <a:solidFill>
                  <a:srgbClr val="003399"/>
                </a:solidFill>
              </a:rPr>
              <a:t> </a:t>
            </a:r>
            <a:r>
              <a:rPr lang="it-IT" dirty="0" err="1">
                <a:solidFill>
                  <a:srgbClr val="003399"/>
                </a:solidFill>
              </a:rPr>
              <a:t>method</a:t>
            </a:r>
            <a:r>
              <a:rPr lang="it-IT" dirty="0">
                <a:solidFill>
                  <a:srgbClr val="003399"/>
                </a:solidFill>
              </a:rPr>
              <a:t>
</a:t>
            </a:r>
            <a:endParaRPr lang="it-IT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3480642" y="5436721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4764505" y="5094328"/>
            <a:ext cx="5529660" cy="11694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003399"/>
              </a:solidFill>
            </a:endParaRPr>
          </a:p>
          <a:p>
            <a:pPr algn="ctr"/>
            <a:endParaRPr lang="it-IT" b="1" dirty="0">
              <a:solidFill>
                <a:srgbClr val="003399"/>
              </a:solidFill>
            </a:endParaRPr>
          </a:p>
          <a:p>
            <a:pPr algn="just"/>
            <a:r>
              <a:rPr lang="it-IT" dirty="0" err="1">
                <a:solidFill>
                  <a:srgbClr val="003399"/>
                </a:solidFill>
              </a:rPr>
              <a:t>Flat</a:t>
            </a:r>
            <a:r>
              <a:rPr lang="it-IT" dirty="0">
                <a:solidFill>
                  <a:srgbClr val="003399"/>
                </a:solidFill>
              </a:rPr>
              <a:t> rate
</a:t>
            </a:r>
          </a:p>
          <a:p>
            <a:pPr algn="just"/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0" y="21908"/>
            <a:ext cx="2357377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Opzione costi semplificati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0" y="21908"/>
            <a:ext cx="4667945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Categories of Expenditure and Methods of Reporting
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63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4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4776949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CCategories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of Expenditure and Methods of Reporting
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41261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Categories</a:t>
            </a: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 of </a:t>
            </a:r>
            <a:r>
              <a:rPr lang="it-IT" sz="28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expenditure</a:t>
            </a: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
</a:t>
            </a:r>
          </a:p>
        </p:txBody>
      </p:sp>
      <p:sp>
        <p:nvSpPr>
          <p:cNvPr id="10" name="Rettangolo 9"/>
          <p:cNvSpPr/>
          <p:nvPr/>
        </p:nvSpPr>
        <p:spPr>
          <a:xfrm>
            <a:off x="0" y="21908"/>
            <a:ext cx="184731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872839" y="1392945"/>
            <a:ext cx="31306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Reporting </a:t>
            </a:r>
            <a:r>
              <a:rPr lang="it-IT" sz="28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methods</a:t>
            </a: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
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478971" y="2090057"/>
            <a:ext cx="2598058" cy="5805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b="1" dirty="0"/>
              <a:t>Staff costs</a:t>
            </a:r>
            <a:r>
              <a:rPr lang="en-US" dirty="0"/>
              <a:t> </a:t>
            </a:r>
            <a:r>
              <a:rPr lang="it-IT" altLang="en-US" b="1" dirty="0">
                <a:solidFill>
                  <a:schemeClr val="bg1"/>
                </a:solidFill>
              </a:rPr>
              <a:t>
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478971" y="2928605"/>
            <a:ext cx="2598058" cy="6636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altLang="en-US" b="1" dirty="0">
                <a:solidFill>
                  <a:schemeClr val="bg1"/>
                </a:solidFill>
              </a:rPr>
              <a:t>	</a:t>
            </a:r>
            <a:r>
              <a:rPr lang="en-US" altLang="en-US" sz="1600" b="1" dirty="0">
                <a:solidFill>
                  <a:schemeClr val="bg1"/>
                </a:solidFill>
              </a:rPr>
              <a:t>Office and administrative expenditure </a:t>
            </a:r>
            <a:r>
              <a:rPr lang="it-IT" altLang="en-US" b="1" dirty="0">
                <a:solidFill>
                  <a:schemeClr val="bg1"/>
                </a:solidFill>
              </a:rPr>
              <a:t>
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569352" y="3761104"/>
            <a:ext cx="2598058" cy="69005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GB" b="1" dirty="0"/>
              <a:t>Travel and accommodation costs</a:t>
            </a:r>
            <a:r>
              <a:rPr lang="en-GB" dirty="0"/>
              <a:t> </a:t>
            </a:r>
            <a:r>
              <a:rPr lang="it-IT" altLang="en-US" b="1" dirty="0">
                <a:solidFill>
                  <a:schemeClr val="bg1"/>
                </a:solidFill>
              </a:rPr>
              <a:t>
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478971" y="4619973"/>
            <a:ext cx="2598058" cy="69005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GB" b="1" dirty="0"/>
              <a:t>External expertise and services costs </a:t>
            </a:r>
            <a:r>
              <a:rPr lang="en-US" altLang="en-US" b="1" dirty="0">
                <a:solidFill>
                  <a:schemeClr val="bg1"/>
                </a:solidFill>
              </a:rPr>
              <a:t>
</a:t>
            </a:r>
            <a:endParaRPr lang="it-IT" altLang="en-US" b="1" dirty="0">
              <a:solidFill>
                <a:schemeClr val="bg1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478971" y="5506947"/>
            <a:ext cx="2598058" cy="58057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GB" b="1" dirty="0"/>
              <a:t>Equipment expenditure </a:t>
            </a:r>
            <a:r>
              <a:rPr lang="it-IT" altLang="en-US" b="1" dirty="0">
                <a:solidFill>
                  <a:schemeClr val="bg1"/>
                </a:solidFill>
              </a:rPr>
              <a:t>
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3897085" y="1990165"/>
            <a:ext cx="6428696" cy="6804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b="1" dirty="0">
                <a:solidFill>
                  <a:schemeClr val="bg1"/>
                </a:solidFill>
              </a:rPr>
              <a:t>on a flat-rate basis equal to 15% of the direct costs other than the staff costs of this operation </a:t>
            </a:r>
            <a:r>
              <a:rPr lang="en-US" altLang="en-US" b="1" dirty="0">
                <a:solidFill>
                  <a:schemeClr val="bg1"/>
                </a:solidFill>
              </a:rPr>
              <a:t>
</a:t>
            </a:r>
            <a:endParaRPr lang="it-IT" altLang="en-US" b="1" dirty="0">
              <a:solidFill>
                <a:schemeClr val="bg1"/>
              </a:solidFill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3897085" y="3011715"/>
            <a:ext cx="6428696" cy="5805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altLang="en-US" b="1" dirty="0">
                <a:solidFill>
                  <a:schemeClr val="bg1"/>
                </a:solidFill>
              </a:rPr>
              <a:t>on a flat-rate basis equal to 10% of staff costs
</a:t>
            </a:r>
            <a:endParaRPr lang="it-IT" altLang="en-US" b="1" dirty="0">
              <a:solidFill>
                <a:schemeClr val="bg1"/>
              </a:solidFill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3897085" y="3730534"/>
            <a:ext cx="6428696" cy="889439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GB" sz="1400" b="1" dirty="0">
                <a:solidFill>
                  <a:schemeClr val="bg1"/>
                </a:solidFill>
              </a:rPr>
              <a:t>Based on actual costs documented for the purposes of the project and whose total amount may not exceed the maximum percentage of 2% of the total cost of the project. </a:t>
            </a:r>
            <a:r>
              <a:rPr lang="en-US" altLang="en-US" b="1" dirty="0">
                <a:solidFill>
                  <a:schemeClr val="bg1"/>
                </a:solidFill>
              </a:rPr>
              <a:t>
</a:t>
            </a:r>
            <a:endParaRPr lang="it-IT" altLang="en-US" b="1" dirty="0">
              <a:solidFill>
                <a:schemeClr val="bg1"/>
              </a:solidFill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3897085" y="4729453"/>
            <a:ext cx="6428696" cy="58057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GB" sz="1400" dirty="0"/>
              <a:t>Based on actual costs documented for the purposes of the project and for the first level controls </a:t>
            </a:r>
            <a:r>
              <a:rPr lang="en-US" altLang="en-US" sz="1600" b="1" dirty="0">
                <a:solidFill>
                  <a:schemeClr val="bg1"/>
                </a:solidFill>
              </a:rPr>
              <a:t>
</a:t>
            </a:r>
            <a:endParaRPr lang="it-IT" altLang="en-US" sz="1600" b="1" dirty="0">
              <a:solidFill>
                <a:schemeClr val="bg1"/>
              </a:solidFill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3897085" y="5481991"/>
            <a:ext cx="6428696" cy="687913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altLang="en-US" b="1" dirty="0">
                <a:solidFill>
                  <a:schemeClr val="bg1"/>
                </a:solidFill>
              </a:rPr>
              <a:t>Based on real costs documented for the purposes of the project.
</a:t>
            </a:r>
            <a:endParaRPr lang="it-IT" altLang="en-US" b="1" dirty="0">
              <a:solidFill>
                <a:schemeClr val="bg1"/>
              </a:solidFill>
            </a:endParaRPr>
          </a:p>
        </p:txBody>
      </p:sp>
      <p:sp>
        <p:nvSpPr>
          <p:cNvPr id="3" name="Freccia a destra 2"/>
          <p:cNvSpPr/>
          <p:nvPr/>
        </p:nvSpPr>
        <p:spPr>
          <a:xfrm>
            <a:off x="3286165" y="2138027"/>
            <a:ext cx="373413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/>
          <p:cNvSpPr/>
          <p:nvPr/>
        </p:nvSpPr>
        <p:spPr>
          <a:xfrm>
            <a:off x="3309915" y="3059685"/>
            <a:ext cx="373413" cy="48463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a destra 20"/>
          <p:cNvSpPr/>
          <p:nvPr/>
        </p:nvSpPr>
        <p:spPr>
          <a:xfrm>
            <a:off x="3286164" y="3860801"/>
            <a:ext cx="373413" cy="484632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a destra 21"/>
          <p:cNvSpPr/>
          <p:nvPr/>
        </p:nvSpPr>
        <p:spPr>
          <a:xfrm>
            <a:off x="3286163" y="4777423"/>
            <a:ext cx="373413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 destra 22"/>
          <p:cNvSpPr/>
          <p:nvPr/>
        </p:nvSpPr>
        <p:spPr>
          <a:xfrm>
            <a:off x="3309914" y="5554917"/>
            <a:ext cx="373413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9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2675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</a:t>
            </a: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600484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en-US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Categories of expenditure – Staff costs
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42843" y="3028686"/>
            <a:ext cx="1138529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003399"/>
                </a:solidFill>
              </a:rPr>
              <a:t>WHAT</a:t>
            </a:r>
          </a:p>
        </p:txBody>
      </p:sp>
      <p:sp>
        <p:nvSpPr>
          <p:cNvPr id="8" name="Rettangolo 7"/>
          <p:cNvSpPr/>
          <p:nvPr/>
        </p:nvSpPr>
        <p:spPr>
          <a:xfrm>
            <a:off x="2890628" y="2096263"/>
            <a:ext cx="7619592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3399"/>
                </a:solidFill>
              </a:rPr>
              <a:t>remuneration expenses, related to activities that the entity would not carry out if the operation in question were not carried out, laid down in an employment/job contract
</a:t>
            </a:r>
            <a:endParaRPr lang="it-IT" sz="2000" dirty="0">
              <a:solidFill>
                <a:srgbClr val="003399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890628" y="3236435"/>
            <a:ext cx="7619592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3399"/>
                </a:solidFill>
              </a:rPr>
              <a:t>any other costs directly related to the payment of wages incurred by the employer and not recoverable (e.g. contribution taxes, etc.)
</a:t>
            </a:r>
            <a:endParaRPr lang="it-IT" sz="2000" dirty="0">
              <a:solidFill>
                <a:srgbClr val="003399"/>
              </a:solidFill>
            </a:endParaRPr>
          </a:p>
        </p:txBody>
      </p:sp>
      <p:cxnSp>
        <p:nvCxnSpPr>
          <p:cNvPr id="11" name="Connettore 4 10"/>
          <p:cNvCxnSpPr>
            <a:stCxn id="7" idx="3"/>
            <a:endCxn id="8" idx="1"/>
          </p:cNvCxnSpPr>
          <p:nvPr/>
        </p:nvCxnSpPr>
        <p:spPr>
          <a:xfrm flipV="1">
            <a:off x="1581372" y="2757983"/>
            <a:ext cx="1309256" cy="45536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4 11"/>
          <p:cNvCxnSpPr>
            <a:stCxn id="7" idx="3"/>
            <a:endCxn id="10" idx="1"/>
          </p:cNvCxnSpPr>
          <p:nvPr/>
        </p:nvCxnSpPr>
        <p:spPr>
          <a:xfrm>
            <a:off x="1581372" y="3213352"/>
            <a:ext cx="1309256" cy="53091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442842" y="4983559"/>
            <a:ext cx="113852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003399"/>
                </a:solidFill>
              </a:rPr>
              <a:t>HOW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2890628" y="4658755"/>
            <a:ext cx="201485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003399"/>
                </a:solidFill>
              </a:rPr>
              <a:t>Full Time
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2890628" y="5265075"/>
            <a:ext cx="201486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003399"/>
                </a:solidFill>
              </a:rPr>
              <a:t>Part-time
</a:t>
            </a:r>
          </a:p>
        </p:txBody>
      </p:sp>
      <p:cxnSp>
        <p:nvCxnSpPr>
          <p:cNvPr id="28" name="Connettore 4 27"/>
          <p:cNvCxnSpPr>
            <a:stCxn id="25" idx="3"/>
            <a:endCxn id="26" idx="1"/>
          </p:cNvCxnSpPr>
          <p:nvPr/>
        </p:nvCxnSpPr>
        <p:spPr>
          <a:xfrm flipV="1">
            <a:off x="1581371" y="5012698"/>
            <a:ext cx="1309257" cy="15552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4 28"/>
          <p:cNvCxnSpPr>
            <a:stCxn id="25" idx="3"/>
            <a:endCxn id="27" idx="1"/>
          </p:cNvCxnSpPr>
          <p:nvPr/>
        </p:nvCxnSpPr>
        <p:spPr>
          <a:xfrm>
            <a:off x="1581371" y="5168225"/>
            <a:ext cx="1309257" cy="45079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endCxn id="36" idx="1"/>
          </p:cNvCxnSpPr>
          <p:nvPr/>
        </p:nvCxnSpPr>
        <p:spPr>
          <a:xfrm>
            <a:off x="4893112" y="5465130"/>
            <a:ext cx="581721" cy="1538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ttangolo 35"/>
          <p:cNvSpPr/>
          <p:nvPr/>
        </p:nvSpPr>
        <p:spPr>
          <a:xfrm>
            <a:off x="5474833" y="5265075"/>
            <a:ext cx="5035387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3399"/>
                </a:solidFill>
              </a:rPr>
              <a:t>1 h labor = Gross annual labor cost/1720
</a:t>
            </a:r>
            <a:endParaRPr lang="it-IT" sz="2000" dirty="0">
              <a:solidFill>
                <a:srgbClr val="003399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0" y="21908"/>
            <a:ext cx="4667945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Categories of Expenditure and Methods of Reporting
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72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10" grpId="0" animBg="1"/>
      <p:bldP spid="25" grpId="0" animBg="1"/>
      <p:bldP spid="26" grpId="0" animBg="1"/>
      <p:bldP spid="27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6888" y="845381"/>
            <a:ext cx="268535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defRPr/>
            </a:pPr>
            <a:r>
              <a:rPr lang="it-IT" sz="32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Index of </a:t>
            </a:r>
            <a:r>
              <a:rPr lang="it-IT" sz="32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topics</a:t>
            </a:r>
            <a:r>
              <a:rPr lang="it-IT" sz="32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
</a:t>
            </a:r>
            <a:endParaRPr kumimoji="0" lang="it-IT" b="0" i="0" u="none" strike="noStrike" kern="0" cap="none" spc="0" normalizeH="0" baseline="0" noProof="0" dirty="0">
              <a:ln>
                <a:noFill/>
              </a:ln>
              <a:solidFill>
                <a:srgbClr val="FFCC00"/>
              </a:solidFill>
              <a:effectLst/>
              <a:uLnTx/>
              <a:uFillTx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5533" y="1417004"/>
            <a:ext cx="850960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342900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Public </a:t>
            </a:r>
            <a:r>
              <a:rPr lang="it-IT" sz="2000" b="1" dirty="0" err="1">
                <a:solidFill>
                  <a:srgbClr val="647DB9"/>
                </a:solidFill>
                <a:latin typeface="Calibri" pitchFamily="34" charset="0"/>
              </a:rPr>
              <a:t>Notice</a:t>
            </a: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 n. 3/2022
</a:t>
            </a:r>
          </a:p>
        </p:txBody>
      </p:sp>
      <p:sp>
        <p:nvSpPr>
          <p:cNvPr id="5" name="Rettangolo 4"/>
          <p:cNvSpPr/>
          <p:nvPr/>
        </p:nvSpPr>
        <p:spPr>
          <a:xfrm>
            <a:off x="899591" y="1828222"/>
            <a:ext cx="85096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647DB9"/>
                </a:solidFill>
                <a:latin typeface="Calibri" pitchFamily="34" charset="0"/>
              </a:rPr>
              <a:t>Capitalization
Capitalization mode
Features of the projects 
Financial allocations 
Beneficiaries
</a:t>
            </a:r>
            <a:endParaRPr lang="it-IT" dirty="0">
              <a:solidFill>
                <a:srgbClr val="647DB9"/>
              </a:solidFill>
              <a:latin typeface="Calibri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25221" y="3305925"/>
            <a:ext cx="850960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42900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b="1" dirty="0" err="1">
                <a:solidFill>
                  <a:srgbClr val="647DB9"/>
                </a:solidFill>
                <a:latin typeface="Calibri" pitchFamily="34" charset="0"/>
              </a:rPr>
              <a:t>Selection</a:t>
            </a: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 </a:t>
            </a:r>
            <a:r>
              <a:rPr lang="it-IT" sz="2000" b="1" dirty="0" err="1">
                <a:solidFill>
                  <a:srgbClr val="647DB9"/>
                </a:solidFill>
                <a:latin typeface="Calibri" pitchFamily="34" charset="0"/>
              </a:rPr>
              <a:t>criteria</a:t>
            </a: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
</a:t>
            </a:r>
          </a:p>
        </p:txBody>
      </p:sp>
      <p:sp>
        <p:nvSpPr>
          <p:cNvPr id="7" name="Rettangolo 6"/>
          <p:cNvSpPr/>
          <p:nvPr/>
        </p:nvSpPr>
        <p:spPr>
          <a:xfrm>
            <a:off x="899589" y="3693665"/>
            <a:ext cx="8509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 err="1">
                <a:solidFill>
                  <a:srgbClr val="647DB9"/>
                </a:solidFill>
                <a:latin typeface="Calibri" pitchFamily="34" charset="0"/>
              </a:rPr>
              <a:t>Eligibility</a:t>
            </a:r>
            <a:r>
              <a:rPr lang="it-IT" dirty="0">
                <a:solidFill>
                  <a:srgbClr val="647DB9"/>
                </a:solidFill>
                <a:latin typeface="Calibri" pitchFamily="34" charset="0"/>
              </a:rPr>
              <a:t> requirements
Qualitative assesment 
</a:t>
            </a:r>
          </a:p>
        </p:txBody>
      </p:sp>
      <p:sp>
        <p:nvSpPr>
          <p:cNvPr id="8" name="Rettangolo 7"/>
          <p:cNvSpPr/>
          <p:nvPr/>
        </p:nvSpPr>
        <p:spPr>
          <a:xfrm>
            <a:off x="637256" y="5398177"/>
            <a:ext cx="850960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42900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Application Forms and Attachments
</a:t>
            </a:r>
          </a:p>
        </p:txBody>
      </p:sp>
      <p:sp>
        <p:nvSpPr>
          <p:cNvPr id="9" name="Rettangolo 8"/>
          <p:cNvSpPr/>
          <p:nvPr/>
        </p:nvSpPr>
        <p:spPr>
          <a:xfrm>
            <a:off x="899591" y="5739877"/>
            <a:ext cx="85096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srgbClr val="647DB9"/>
                </a:solidFill>
                <a:latin typeface="Calibri" pitchFamily="34" charset="0"/>
              </a:rPr>
              <a:t>Word </a:t>
            </a:r>
            <a:r>
              <a:rPr lang="it-IT" dirty="0" err="1">
                <a:solidFill>
                  <a:srgbClr val="647DB9"/>
                </a:solidFill>
                <a:latin typeface="Calibri" pitchFamily="34" charset="0"/>
              </a:rPr>
              <a:t>section</a:t>
            </a:r>
            <a:r>
              <a:rPr lang="it-IT" dirty="0">
                <a:solidFill>
                  <a:srgbClr val="647DB9"/>
                </a:solidFill>
                <a:latin typeface="Calibri" pitchFamily="34" charset="0"/>
              </a:rPr>
              <a:t>
Excel </a:t>
            </a:r>
            <a:r>
              <a:rPr lang="it-IT" dirty="0" err="1">
                <a:solidFill>
                  <a:srgbClr val="647DB9"/>
                </a:solidFill>
                <a:latin typeface="Calibri" pitchFamily="34" charset="0"/>
              </a:rPr>
              <a:t>section</a:t>
            </a:r>
            <a:r>
              <a:rPr lang="it-IT" dirty="0">
                <a:solidFill>
                  <a:srgbClr val="647DB9"/>
                </a:solidFill>
                <a:latin typeface="Calibri" pitchFamily="34" charset="0"/>
              </a:rPr>
              <a:t> 
Attachments
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37685" y="4339996"/>
            <a:ext cx="850960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342900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b="1" dirty="0" err="1">
                <a:solidFill>
                  <a:srgbClr val="647DB9"/>
                </a:solidFill>
                <a:latin typeface="Calibri" pitchFamily="34" charset="0"/>
              </a:rPr>
              <a:t>Eligible</a:t>
            </a: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 </a:t>
            </a:r>
            <a:r>
              <a:rPr lang="it-IT" sz="2000" b="1" dirty="0" err="1">
                <a:solidFill>
                  <a:srgbClr val="647DB9"/>
                </a:solidFill>
                <a:latin typeface="Calibri" pitchFamily="34" charset="0"/>
              </a:rPr>
              <a:t>expenditure</a:t>
            </a:r>
            <a:r>
              <a:rPr lang="it-IT" sz="2000" b="1" dirty="0">
                <a:solidFill>
                  <a:srgbClr val="647DB9"/>
                </a:solidFill>
                <a:latin typeface="Calibri" pitchFamily="34" charset="0"/>
              </a:rPr>
              <a:t>
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890560" y="4715210"/>
            <a:ext cx="8509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647DB9"/>
                </a:solidFill>
                <a:latin typeface="Calibri" pitchFamily="34" charset="0"/>
              </a:rPr>
              <a:t>Real Costs vs Simplified Costs
Categories of expenditure and Methods of reporting
</a:t>
            </a:r>
            <a:endParaRPr lang="it-IT" dirty="0">
              <a:solidFill>
                <a:srgbClr val="647DB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67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2675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</a:t>
            </a: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1018868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en-US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Categories of expenditure – Office and Administrative Expenditure
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27125" y="2086983"/>
            <a:ext cx="93806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>
                <a:solidFill>
                  <a:srgbClr val="003399"/>
                </a:solidFill>
              </a:rPr>
              <a:t>office rent; 
insurance and taxes concerning the building hosting the staff and office’s equipment (ex: theft and fire insurance); 
consumption for utilities (e.g. electricity, heating, water); 
office supplies; 
general accounts within the beneficiary </a:t>
            </a:r>
            <a:r>
              <a:rPr lang="en-US" dirty="0" err="1">
                <a:solidFill>
                  <a:srgbClr val="003399"/>
                </a:solidFill>
              </a:rPr>
              <a:t>organisation</a:t>
            </a:r>
            <a:r>
              <a:rPr lang="en-US" dirty="0">
                <a:solidFill>
                  <a:srgbClr val="003399"/>
                </a:solidFill>
              </a:rPr>
              <a:t>; 
archives; 
maintenance, cleaning and repairs; 
security; 
information systems; 
communication (e.g. telephone, fax, Internet, postal services, business cards); 
bank expenses for the opening and management of a bank account or more if the operation requires a separate account; 
charges linked to financial and transnational transactions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0" y="21908"/>
            <a:ext cx="4667945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Categories of Expenditure and Methods of Reporting
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0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2675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</a:t>
            </a: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931024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en-US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Categories of expenditure – Travel and subsistence expenses
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27125" y="2086983"/>
            <a:ext cx="93806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3399"/>
                </a:solidFill>
              </a:rPr>
              <a:t>a) </a:t>
            </a:r>
            <a:r>
              <a:rPr lang="en-US" dirty="0">
                <a:solidFill>
                  <a:srgbClr val="003399"/>
                </a:solidFill>
              </a:rPr>
              <a:t>travel expenses (for example, tickets, travel insurance and car insurance, fuel, mileage car reimbursement, tolls and parking fees); 
(b) food costs; 
(c) subsistence expenses; 
(d) visa fees; 
(e) daily allowances.
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27125" y="4927462"/>
            <a:ext cx="161364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003399"/>
                </a:solidFill>
              </a:rPr>
              <a:t>ATTENTION</a:t>
            </a:r>
          </a:p>
        </p:txBody>
      </p:sp>
      <p:sp>
        <p:nvSpPr>
          <p:cNvPr id="7" name="Rettangolo 6"/>
          <p:cNvSpPr/>
          <p:nvPr/>
        </p:nvSpPr>
        <p:spPr>
          <a:xfrm>
            <a:off x="2890627" y="3981023"/>
            <a:ext cx="740444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3399"/>
                </a:solidFill>
              </a:rPr>
              <a:t>Eligible expenditure if provided for in internal regulations/circulars
</a:t>
            </a:r>
            <a:endParaRPr lang="it-IT" sz="2000" dirty="0">
              <a:solidFill>
                <a:srgbClr val="003399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90627" y="5769742"/>
            <a:ext cx="740444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3399"/>
                </a:solidFill>
              </a:rPr>
              <a:t>Expert travel expenses are part of the consultancy costs
</a:t>
            </a:r>
            <a:endParaRPr lang="it-IT" sz="2000" dirty="0">
              <a:solidFill>
                <a:srgbClr val="003399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890626" y="4912073"/>
            <a:ext cx="7404441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3399"/>
                </a:solidFill>
              </a:rPr>
              <a:t>In the absence of regulations, those of the Sicilian Region apply 
</a:t>
            </a:r>
            <a:endParaRPr lang="it-IT" sz="2000" dirty="0">
              <a:solidFill>
                <a:srgbClr val="003399"/>
              </a:solidFill>
            </a:endParaRPr>
          </a:p>
        </p:txBody>
      </p:sp>
      <p:cxnSp>
        <p:nvCxnSpPr>
          <p:cNvPr id="10" name="Connettore 4 9"/>
          <p:cNvCxnSpPr>
            <a:stCxn id="5" idx="3"/>
            <a:endCxn id="7" idx="1"/>
          </p:cNvCxnSpPr>
          <p:nvPr/>
        </p:nvCxnSpPr>
        <p:spPr>
          <a:xfrm flipV="1">
            <a:off x="2140772" y="4334966"/>
            <a:ext cx="749855" cy="77716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5" idx="3"/>
            <a:endCxn id="9" idx="1"/>
          </p:cNvCxnSpPr>
          <p:nvPr/>
        </p:nvCxnSpPr>
        <p:spPr>
          <a:xfrm>
            <a:off x="2140772" y="5112128"/>
            <a:ext cx="749854" cy="1538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4 13"/>
          <p:cNvCxnSpPr>
            <a:stCxn id="5" idx="3"/>
            <a:endCxn id="8" idx="1"/>
          </p:cNvCxnSpPr>
          <p:nvPr/>
        </p:nvCxnSpPr>
        <p:spPr>
          <a:xfrm>
            <a:off x="2140772" y="5112128"/>
            <a:ext cx="749855" cy="101155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0" y="21908"/>
            <a:ext cx="4667945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Categories of Expenditure and Methods of Reporting
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34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5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2675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</a:t>
            </a: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951542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en-US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Categories of expenditure – Consultancy and external services
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27125" y="1926922"/>
            <a:ext cx="93806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>
                <a:solidFill>
                  <a:srgbClr val="003399"/>
                </a:solidFill>
              </a:rPr>
              <a:t>studies or surveys 
training; 
translations; 
computer systems and creation, modifications and updates of websites; 
promotion, communication, publicity or information activities related to an operation;
financial management; 
services related to the organization and implementation of events or meetings (location, interpretation); 
participation in events (for example, registration fees); 
legal advice services and notarial services, technical and financial advice, etc.; 
intellectual property rights; 
verifications referred to in point (a) of Article 125(4) of Regulation (EU) No 1303/2013 
guarantees provided by a bank or other financial institution, 
travel and subsistence expenses of experts, speakers, meeting chairs and consultants
other advice and specific services necessary for operations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21908"/>
            <a:ext cx="4667945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Categories of Expenditure and Methods of Reporting
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1908"/>
            <a:ext cx="1726755" cy="338554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 di spesa</a:t>
            </a:r>
          </a:p>
        </p:txBody>
      </p:sp>
      <p:sp>
        <p:nvSpPr>
          <p:cNvPr id="6" name="Rettangolo 5"/>
          <p:cNvSpPr/>
          <p:nvPr/>
        </p:nvSpPr>
        <p:spPr>
          <a:xfrm>
            <a:off x="323528" y="1392945"/>
            <a:ext cx="846706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en-US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Categories of expenditure – Expenditure on equipment
</a:t>
            </a:r>
            <a:endParaRPr lang="it-IT" sz="2800" b="1" kern="0" dirty="0">
              <a:ln w="6350">
                <a:solidFill>
                  <a:srgbClr val="4F81BD">
                    <a:shade val="43000"/>
                  </a:srgbClr>
                </a:solidFill>
              </a:ln>
              <a:solidFill>
                <a:srgbClr val="FFCC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27125" y="2086983"/>
            <a:ext cx="93806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99"/>
                </a:solidFill>
              </a:rPr>
              <a:t>a) Office equipment;</a:t>
            </a:r>
          </a:p>
          <a:p>
            <a:r>
              <a:rPr lang="en-US" dirty="0">
                <a:solidFill>
                  <a:srgbClr val="003399"/>
                </a:solidFill>
              </a:rPr>
              <a:t>b) </a:t>
            </a:r>
            <a:r>
              <a:rPr lang="en-US" dirty="0" err="1">
                <a:solidFill>
                  <a:srgbClr val="003399"/>
                </a:solidFill>
              </a:rPr>
              <a:t>Hardwares</a:t>
            </a:r>
            <a:r>
              <a:rPr lang="en-US" dirty="0">
                <a:solidFill>
                  <a:srgbClr val="003399"/>
                </a:solidFill>
              </a:rPr>
              <a:t> and </a:t>
            </a:r>
            <a:r>
              <a:rPr lang="en-US" dirty="0" err="1">
                <a:solidFill>
                  <a:srgbClr val="003399"/>
                </a:solidFill>
              </a:rPr>
              <a:t>softwares</a:t>
            </a:r>
            <a:r>
              <a:rPr lang="en-US" dirty="0">
                <a:solidFill>
                  <a:srgbClr val="003399"/>
                </a:solidFill>
              </a:rPr>
              <a:t>;</a:t>
            </a:r>
          </a:p>
          <a:p>
            <a:r>
              <a:rPr lang="en-US" dirty="0">
                <a:solidFill>
                  <a:srgbClr val="003399"/>
                </a:solidFill>
              </a:rPr>
              <a:t>c) </a:t>
            </a:r>
            <a:r>
              <a:rPr lang="en-US" dirty="0" err="1">
                <a:solidFill>
                  <a:srgbClr val="003399"/>
                </a:solidFill>
              </a:rPr>
              <a:t>Furnitures</a:t>
            </a:r>
            <a:r>
              <a:rPr lang="en-US" dirty="0">
                <a:solidFill>
                  <a:srgbClr val="003399"/>
                </a:solidFill>
              </a:rPr>
              <a:t> and accessories;</a:t>
            </a:r>
          </a:p>
          <a:p>
            <a:r>
              <a:rPr lang="en-US" dirty="0">
                <a:solidFill>
                  <a:srgbClr val="003399"/>
                </a:solidFill>
              </a:rPr>
              <a:t>d) Lab equipment;</a:t>
            </a:r>
          </a:p>
          <a:p>
            <a:r>
              <a:rPr lang="en-US" dirty="0">
                <a:solidFill>
                  <a:srgbClr val="003399"/>
                </a:solidFill>
              </a:rPr>
              <a:t>e) Tools and machines;</a:t>
            </a:r>
          </a:p>
          <a:p>
            <a:r>
              <a:rPr lang="en-US" dirty="0">
                <a:solidFill>
                  <a:srgbClr val="003399"/>
                </a:solidFill>
              </a:rPr>
              <a:t>f) Devices;</a:t>
            </a:r>
          </a:p>
          <a:p>
            <a:r>
              <a:rPr lang="en-US" dirty="0">
                <a:solidFill>
                  <a:srgbClr val="003399"/>
                </a:solidFill>
              </a:rPr>
              <a:t>g) Vehicles;</a:t>
            </a:r>
          </a:p>
          <a:p>
            <a:r>
              <a:rPr lang="en-US" dirty="0">
                <a:solidFill>
                  <a:srgbClr val="003399"/>
                </a:solidFill>
              </a:rPr>
              <a:t>h) Other specific devices necessary for the operation.
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23529" y="5347024"/>
            <a:ext cx="181724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003399"/>
                </a:solidFill>
              </a:rPr>
              <a:t>SECOND HAND
</a:t>
            </a:r>
          </a:p>
        </p:txBody>
      </p:sp>
      <p:sp>
        <p:nvSpPr>
          <p:cNvPr id="7" name="Rettangolo 6"/>
          <p:cNvSpPr/>
          <p:nvPr/>
        </p:nvSpPr>
        <p:spPr>
          <a:xfrm>
            <a:off x="2890627" y="4400585"/>
            <a:ext cx="740444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3399"/>
                </a:solidFill>
              </a:rPr>
              <a:t>They have not benefited from any other assistance from the ESI Funds
</a:t>
            </a:r>
            <a:endParaRPr lang="it-IT" sz="2000" dirty="0">
              <a:solidFill>
                <a:srgbClr val="003399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90627" y="6189304"/>
            <a:ext cx="740444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3399"/>
                </a:solidFill>
              </a:rPr>
              <a:t>Necessary for operation and compliance with applicable standards
</a:t>
            </a:r>
            <a:endParaRPr lang="it-IT" sz="2000" dirty="0">
              <a:solidFill>
                <a:srgbClr val="003399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890626" y="5331635"/>
            <a:ext cx="7404441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3399"/>
                </a:solidFill>
              </a:rPr>
              <a:t>The price is not higher than the generally accepted costs on the market</a:t>
            </a:r>
            <a:endParaRPr lang="it-IT" sz="2000" dirty="0">
              <a:solidFill>
                <a:srgbClr val="003399"/>
              </a:solidFill>
            </a:endParaRPr>
          </a:p>
        </p:txBody>
      </p:sp>
      <p:cxnSp>
        <p:nvCxnSpPr>
          <p:cNvPr id="10" name="Connettore 4 9"/>
          <p:cNvCxnSpPr>
            <a:stCxn id="5" idx="3"/>
            <a:endCxn id="7" idx="1"/>
          </p:cNvCxnSpPr>
          <p:nvPr/>
        </p:nvCxnSpPr>
        <p:spPr>
          <a:xfrm flipV="1">
            <a:off x="2140773" y="4754528"/>
            <a:ext cx="749854" cy="91566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5" idx="3"/>
            <a:endCxn id="9" idx="1"/>
          </p:cNvCxnSpPr>
          <p:nvPr/>
        </p:nvCxnSpPr>
        <p:spPr>
          <a:xfrm>
            <a:off x="2140773" y="5670190"/>
            <a:ext cx="749853" cy="15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4 13"/>
          <p:cNvCxnSpPr>
            <a:stCxn id="5" idx="3"/>
            <a:endCxn id="8" idx="1"/>
          </p:cNvCxnSpPr>
          <p:nvPr/>
        </p:nvCxnSpPr>
        <p:spPr>
          <a:xfrm>
            <a:off x="2140773" y="5670190"/>
            <a:ext cx="749854" cy="87305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0" y="21908"/>
            <a:ext cx="4667945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Categories of Expenditure and Methods of Reporting
</a:t>
            </a:r>
            <a:endParaRPr lang="it-IT" sz="16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4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5" grpId="0" animBg="1"/>
      <p:bldP spid="7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21908"/>
            <a:ext cx="3226524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Application Forms and Attachments
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9168" y="1468953"/>
            <a:ext cx="6324896" cy="59524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it-IT" sz="2400" b="1" dirty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Application Form – Word </a:t>
            </a:r>
            <a:r>
              <a:rPr lang="it-IT" sz="2400" b="1" dirty="0" err="1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Section</a:t>
            </a:r>
            <a:r>
              <a:rPr lang="it-IT" sz="2400" b="1" dirty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
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49169" y="2064199"/>
            <a:ext cx="6324896" cy="59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400" b="1" dirty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Application Form – Excel </a:t>
            </a:r>
            <a:r>
              <a:rPr lang="it-IT" sz="2400" b="1" dirty="0" err="1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Section</a:t>
            </a:r>
            <a:r>
              <a:rPr lang="it-IT" sz="2400" b="1" dirty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
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49168" y="2659445"/>
            <a:ext cx="7037025" cy="59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Annex A – Letter of intent and co-financing
</a:t>
            </a:r>
            <a:endParaRPr lang="it-IT" sz="2400" b="1" dirty="0">
              <a:solidFill>
                <a:srgbClr val="2D5EC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49169" y="3250489"/>
            <a:ext cx="10439469" cy="59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Annex B – Co-financing letter by the co-financing entity
</a:t>
            </a:r>
            <a:endParaRPr lang="it-IT" sz="2400" b="1" dirty="0">
              <a:solidFill>
                <a:srgbClr val="2D5EC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70918" y="3841809"/>
            <a:ext cx="7037025" cy="59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Annex C – State aid declaration
</a:t>
            </a:r>
            <a:endParaRPr lang="it-IT" sz="2400" b="1" dirty="0">
              <a:solidFill>
                <a:srgbClr val="2D5EC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38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2" grpId="0"/>
      <p:bldP spid="23" grpId="0"/>
      <p:bldP spid="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Rettangolo 4114"/>
          <p:cNvSpPr/>
          <p:nvPr/>
        </p:nvSpPr>
        <p:spPr>
          <a:xfrm>
            <a:off x="2155371" y="1447800"/>
            <a:ext cx="8262258" cy="5069278"/>
          </a:xfrm>
          <a:prstGeom prst="rect">
            <a:avLst/>
          </a:prstGeom>
          <a:noFill/>
          <a:ln>
            <a:solidFill>
              <a:srgbClr val="003399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0" y="21908"/>
            <a:ext cx="3226524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Application Forms and Attachments
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33054" y="456198"/>
            <a:ext cx="6324896" cy="59524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b="1" dirty="0">
                <a:solidFill>
                  <a:srgbClr val="2D5EC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Focus – Annex C (State Aid Declaration)
</a:t>
            </a:r>
            <a:endParaRPr lang="it-IT" sz="2400" b="1" dirty="0">
              <a:solidFill>
                <a:srgbClr val="2D5EC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23528" y="5963080"/>
            <a:ext cx="158591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003399"/>
                </a:solidFill>
              </a:rPr>
              <a:t>Public Body 
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3528" y="2704904"/>
            <a:ext cx="158591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003399"/>
                </a:solidFill>
              </a:rPr>
              <a:t>Private </a:t>
            </a:r>
            <a:r>
              <a:rPr lang="it-IT" b="1" dirty="0" err="1">
                <a:solidFill>
                  <a:srgbClr val="003399"/>
                </a:solidFill>
              </a:rPr>
              <a:t>entity</a:t>
            </a:r>
            <a:r>
              <a:rPr lang="it-IT" b="1" dirty="0">
                <a:solidFill>
                  <a:srgbClr val="003399"/>
                </a:solidFill>
              </a:rPr>
              <a:t>
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18338" y="3951785"/>
            <a:ext cx="1591101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3399"/>
                </a:solidFill>
              </a:rPr>
              <a:t>Bodies governed by public law
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842929" y="1780358"/>
            <a:ext cx="613914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3399"/>
                </a:solidFill>
              </a:rPr>
              <a:t>Obligation to submit a State Aid Declaration
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656250" y="2440104"/>
            <a:ext cx="104227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b="1" dirty="0">
                <a:solidFill>
                  <a:srgbClr val="003399"/>
                </a:solidFill>
              </a:rPr>
              <a:t>ANNEX C
</a:t>
            </a:r>
          </a:p>
        </p:txBody>
      </p:sp>
      <p:cxnSp>
        <p:nvCxnSpPr>
          <p:cNvPr id="15" name="Connettore 4 14"/>
          <p:cNvCxnSpPr>
            <a:stCxn id="7" idx="2"/>
            <a:endCxn id="24" idx="0"/>
          </p:cNvCxnSpPr>
          <p:nvPr/>
        </p:nvCxnSpPr>
        <p:spPr>
          <a:xfrm rot="16200000" flipH="1">
            <a:off x="6820079" y="1443743"/>
            <a:ext cx="252604" cy="3537988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ttangolo 23"/>
          <p:cNvSpPr/>
          <p:nvPr/>
        </p:nvSpPr>
        <p:spPr>
          <a:xfrm>
            <a:off x="7581900" y="3339039"/>
            <a:ext cx="226695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3399"/>
                </a:solidFill>
              </a:rPr>
              <a:t>Whether the activities are relevant for State aid purposes
</a:t>
            </a:r>
            <a:endParaRPr lang="it-IT" sz="1400" dirty="0">
              <a:solidFill>
                <a:srgbClr val="003399"/>
              </a:solidFill>
            </a:endParaRPr>
          </a:p>
        </p:txBody>
      </p:sp>
      <p:cxnSp>
        <p:nvCxnSpPr>
          <p:cNvPr id="39" name="Connettore 4 38"/>
          <p:cNvCxnSpPr>
            <a:stCxn id="24" idx="2"/>
            <a:endCxn id="43" idx="0"/>
          </p:cNvCxnSpPr>
          <p:nvPr/>
        </p:nvCxnSpPr>
        <p:spPr>
          <a:xfrm rot="16200000" flipH="1">
            <a:off x="8665369" y="4343152"/>
            <a:ext cx="120304" cy="20292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ttangolo 42"/>
          <p:cNvSpPr/>
          <p:nvPr/>
        </p:nvSpPr>
        <p:spPr>
          <a:xfrm>
            <a:off x="7446275" y="4413450"/>
            <a:ext cx="2578783" cy="7386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it-IT" sz="1400" b="1" dirty="0" err="1">
                <a:solidFill>
                  <a:srgbClr val="003399"/>
                </a:solidFill>
              </a:rPr>
              <a:t>Obligation</a:t>
            </a:r>
            <a:r>
              <a:rPr lang="it-IT" sz="1400" b="1" dirty="0">
                <a:solidFill>
                  <a:srgbClr val="003399"/>
                </a:solidFill>
              </a:rPr>
              <a:t> to complete </a:t>
            </a:r>
            <a:r>
              <a:rPr lang="it-IT" sz="1400" b="1" dirty="0" err="1">
                <a:solidFill>
                  <a:srgbClr val="003399"/>
                </a:solidFill>
              </a:rPr>
              <a:t>Annex</a:t>
            </a:r>
            <a:r>
              <a:rPr lang="it-IT" sz="1400" b="1" dirty="0">
                <a:solidFill>
                  <a:srgbClr val="003399"/>
                </a:solidFill>
              </a:rPr>
              <a:t> C 
+ </a:t>
            </a:r>
            <a:r>
              <a:rPr lang="it-IT" sz="1400" b="1" dirty="0" err="1">
                <a:solidFill>
                  <a:srgbClr val="003399"/>
                </a:solidFill>
              </a:rPr>
              <a:t>Annex</a:t>
            </a:r>
            <a:r>
              <a:rPr lang="it-IT" sz="1400" b="1" dirty="0">
                <a:solidFill>
                  <a:srgbClr val="003399"/>
                </a:solidFill>
              </a:rPr>
              <a:t> C – Sec. C1
</a:t>
            </a:r>
          </a:p>
        </p:txBody>
      </p:sp>
      <p:cxnSp>
        <p:nvCxnSpPr>
          <p:cNvPr id="45" name="Connettore 4 44"/>
          <p:cNvCxnSpPr>
            <a:stCxn id="13" idx="2"/>
            <a:endCxn id="7" idx="0"/>
          </p:cNvCxnSpPr>
          <p:nvPr/>
        </p:nvCxnSpPr>
        <p:spPr>
          <a:xfrm rot="5400000">
            <a:off x="5538238" y="2065839"/>
            <a:ext cx="13415" cy="735115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4 48"/>
          <p:cNvCxnSpPr>
            <a:stCxn id="43" idx="2"/>
            <a:endCxn id="51" idx="0"/>
          </p:cNvCxnSpPr>
          <p:nvPr/>
        </p:nvCxnSpPr>
        <p:spPr>
          <a:xfrm rot="5400000" flipH="1" flipV="1">
            <a:off x="8737010" y="5111792"/>
            <a:ext cx="38979" cy="41666"/>
          </a:xfrm>
          <a:prstGeom prst="bentConnector5">
            <a:avLst>
              <a:gd name="adj1" fmla="val -586470"/>
              <a:gd name="adj2" fmla="val 3643237"/>
              <a:gd name="adj3" fmla="val 68647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ttangolo 50"/>
          <p:cNvSpPr/>
          <p:nvPr/>
        </p:nvSpPr>
        <p:spPr>
          <a:xfrm>
            <a:off x="7736823" y="5113135"/>
            <a:ext cx="2081019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99"/>
                </a:solidFill>
              </a:rPr>
              <a:t>The only possible choice: 
- DE MINIMIS option
</a:t>
            </a:r>
            <a:endParaRPr lang="it-IT" sz="1400" b="1" dirty="0">
              <a:solidFill>
                <a:srgbClr val="003399"/>
              </a:solidFill>
            </a:endParaRPr>
          </a:p>
        </p:txBody>
      </p:sp>
      <p:cxnSp>
        <p:nvCxnSpPr>
          <p:cNvPr id="53" name="Connettore 4 52"/>
          <p:cNvCxnSpPr>
            <a:stCxn id="7" idx="2"/>
            <a:endCxn id="55" idx="0"/>
          </p:cNvCxnSpPr>
          <p:nvPr/>
        </p:nvCxnSpPr>
        <p:spPr>
          <a:xfrm rot="5400000">
            <a:off x="4411444" y="2570716"/>
            <a:ext cx="250225" cy="1281662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ttangolo 54"/>
          <p:cNvSpPr/>
          <p:nvPr/>
        </p:nvSpPr>
        <p:spPr>
          <a:xfrm>
            <a:off x="2762250" y="3336660"/>
            <a:ext cx="226695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3399"/>
                </a:solidFill>
              </a:rPr>
              <a:t>If the activities are NOT relevant for State aid purposes
</a:t>
            </a:r>
            <a:endParaRPr lang="it-IT" sz="1400" dirty="0">
              <a:solidFill>
                <a:srgbClr val="003399"/>
              </a:solidFill>
            </a:endParaRPr>
          </a:p>
        </p:txBody>
      </p:sp>
      <p:cxnSp>
        <p:nvCxnSpPr>
          <p:cNvPr id="57" name="Connettore 4 56"/>
          <p:cNvCxnSpPr>
            <a:stCxn id="55" idx="2"/>
            <a:endCxn id="58" idx="0"/>
          </p:cNvCxnSpPr>
          <p:nvPr/>
        </p:nvCxnSpPr>
        <p:spPr>
          <a:xfrm rot="5400000">
            <a:off x="3804743" y="4322467"/>
            <a:ext cx="122683" cy="59283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ttangolo 57"/>
          <p:cNvSpPr/>
          <p:nvPr/>
        </p:nvSpPr>
        <p:spPr>
          <a:xfrm>
            <a:off x="2330901" y="4413450"/>
            <a:ext cx="3011081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99"/>
                </a:solidFill>
              </a:rPr>
              <a:t>Obligation to submit only the Annex </a:t>
            </a:r>
            <a:r>
              <a:rPr lang="it-IT" sz="1400" b="1" dirty="0">
                <a:solidFill>
                  <a:srgbClr val="003399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29237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 animBg="1"/>
      <p:bldP spid="9" grpId="0"/>
      <p:bldP spid="10" grpId="0" animBg="1"/>
      <p:bldP spid="11" grpId="0" animBg="1"/>
      <p:bldP spid="12" grpId="0" animBg="1"/>
      <p:bldP spid="13" grpId="0" animBg="1"/>
      <p:bldP spid="7" grpId="0" animBg="1"/>
      <p:bldP spid="24" grpId="0" animBg="1"/>
      <p:bldP spid="43" grpId="0" animBg="1"/>
      <p:bldP spid="51" grpId="0" animBg="1"/>
      <p:bldP spid="55" grpId="0" animBg="1"/>
      <p:bldP spid="5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574" y="1309163"/>
            <a:ext cx="9619774" cy="1032889"/>
          </a:xfrm>
        </p:spPr>
        <p:txBody>
          <a:bodyPr/>
          <a:lstStyle/>
          <a:p>
            <a:r>
              <a:rPr lang="en-US" sz="4000" b="1" dirty="0">
                <a:solidFill>
                  <a:srgbClr val="003399"/>
                </a:solidFill>
              </a:rPr>
              <a:t>THANK YOU FOR YOUR ATTENTION</a:t>
            </a:r>
            <a:r>
              <a:rPr lang="en-US" b="1" dirty="0">
                <a:solidFill>
                  <a:srgbClr val="003399"/>
                </a:solidFill>
              </a:rPr>
              <a:t>
</a:t>
            </a:r>
            <a:endParaRPr lang="it-IT" b="1" dirty="0">
              <a:solidFill>
                <a:srgbClr val="003399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5F2D155-FBB7-D382-6054-0D3E3E1CB0D2}"/>
              </a:ext>
            </a:extLst>
          </p:cNvPr>
          <p:cNvSpPr txBox="1"/>
          <p:nvPr/>
        </p:nvSpPr>
        <p:spPr>
          <a:xfrm>
            <a:off x="116113" y="2429017"/>
            <a:ext cx="48015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MANAGING AUTHORITY</a:t>
            </a:r>
          </a:p>
          <a:p>
            <a:r>
              <a:rPr lang="it-IT" dirty="0">
                <a:solidFill>
                  <a:schemeClr val="tx2"/>
                </a:solidFill>
              </a:rPr>
              <a:t>Federico Lasco </a:t>
            </a:r>
          </a:p>
          <a:p>
            <a:r>
              <a:rPr lang="it-IT" dirty="0">
                <a:solidFill>
                  <a:schemeClr val="tx2"/>
                </a:solidFill>
                <a:hlinkClick r:id="rId2"/>
              </a:rPr>
              <a:t>dipartimento.programmazione@regione.sicilia.it</a:t>
            </a:r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Daniela Bica</a:t>
            </a:r>
          </a:p>
          <a:p>
            <a:r>
              <a:rPr lang="it-IT" dirty="0">
                <a:solidFill>
                  <a:schemeClr val="tx2"/>
                </a:solidFill>
                <a:hlinkClick r:id="rId3"/>
              </a:rPr>
              <a:t>d.bica@regione.sicilia.it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  <a:hlinkClick r:id="rId4"/>
              </a:rPr>
              <a:t>area7programmazione@regione.sicilia.it</a:t>
            </a:r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0B2078-2E33-CC45-98B0-32CADEB9BB8A}"/>
              </a:ext>
            </a:extLst>
          </p:cNvPr>
          <p:cNvSpPr txBox="1"/>
          <p:nvPr/>
        </p:nvSpPr>
        <p:spPr>
          <a:xfrm>
            <a:off x="5365689" y="2429017"/>
            <a:ext cx="393133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MALTESE CO-ORDINATION AUTHORITY </a:t>
            </a:r>
          </a:p>
          <a:p>
            <a:r>
              <a:rPr lang="it-IT" dirty="0">
                <a:solidFill>
                  <a:schemeClr val="tx2"/>
                </a:solidFill>
              </a:rPr>
              <a:t>Anthony Camilleri</a:t>
            </a:r>
          </a:p>
          <a:p>
            <a:r>
              <a:rPr lang="it-IT" dirty="0">
                <a:solidFill>
                  <a:schemeClr val="tx2"/>
                </a:solidFill>
                <a:hlinkClick r:id="rId5"/>
              </a:rPr>
              <a:t>anthony.c.camilleri@gov.mt</a:t>
            </a:r>
            <a:r>
              <a:rPr lang="it-IT" dirty="0">
                <a:solidFill>
                  <a:schemeClr val="tx2"/>
                </a:solidFill>
              </a:rPr>
              <a:t>  </a:t>
            </a:r>
          </a:p>
          <a:p>
            <a:r>
              <a:rPr lang="it-IT" dirty="0">
                <a:solidFill>
                  <a:schemeClr val="tx2"/>
                </a:solidFill>
              </a:rPr>
              <a:t>Abigail Camilleri</a:t>
            </a:r>
          </a:p>
          <a:p>
            <a:r>
              <a:rPr lang="it-IT" dirty="0">
                <a:solidFill>
                  <a:schemeClr val="tx2"/>
                </a:solidFill>
                <a:hlinkClick r:id="rId6"/>
              </a:rPr>
              <a:t>abigail.b.camilleri@gov.mt</a:t>
            </a:r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Maria Elena Muscat</a:t>
            </a:r>
          </a:p>
          <a:p>
            <a:r>
              <a:rPr lang="it-IT" dirty="0">
                <a:solidFill>
                  <a:schemeClr val="tx2"/>
                </a:solidFill>
                <a:hlinkClick r:id="rId7"/>
              </a:rPr>
              <a:t>maria-elena.muscat@gov.mt</a:t>
            </a:r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009B4E3-A0C9-61AC-D859-DB1B41D63BB5}"/>
              </a:ext>
            </a:extLst>
          </p:cNvPr>
          <p:cNvSpPr txBox="1"/>
          <p:nvPr/>
        </p:nvSpPr>
        <p:spPr>
          <a:xfrm>
            <a:off x="3561315" y="4787957"/>
            <a:ext cx="33765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JOINT SECRETARIAT 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Marco Sambataro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Ilva Parlato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Chiara Di Bella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Antonella Madonia</a:t>
            </a:r>
          </a:p>
          <a:p>
            <a:pPr algn="ctr"/>
            <a:r>
              <a:rPr lang="it-IT" dirty="0">
                <a:solidFill>
                  <a:schemeClr val="tx2"/>
                </a:solidFill>
                <a:hlinkClick r:id="rId8"/>
              </a:rPr>
              <a:t>stc.italia-malta@regione.sicilia.it</a:t>
            </a:r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425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89860" y="1236086"/>
            <a:ext cx="5181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50">
              <a:defRPr/>
            </a:pPr>
            <a:r>
              <a:rPr lang="it-IT" sz="4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CAPITALIZATION
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21908"/>
            <a:ext cx="2169184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Public </a:t>
            </a: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Notice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n. 3/2022
</a:t>
            </a:r>
            <a:endParaRPr kumimoji="0" lang="it-IT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577068" y="2293620"/>
            <a:ext cx="3479556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maximize the results of a project
</a:t>
            </a:r>
            <a:endParaRPr lang="it-IT" sz="2400" b="1" dirty="0"/>
          </a:p>
        </p:txBody>
      </p:sp>
      <p:sp>
        <p:nvSpPr>
          <p:cNvPr id="6" name="Croce 5"/>
          <p:cNvSpPr/>
          <p:nvPr/>
        </p:nvSpPr>
        <p:spPr>
          <a:xfrm>
            <a:off x="4823460" y="2438400"/>
            <a:ext cx="914400" cy="91440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arrotondato 6"/>
          <p:cNvSpPr/>
          <p:nvPr/>
        </p:nvSpPr>
        <p:spPr>
          <a:xfrm>
            <a:off x="6507480" y="2324100"/>
            <a:ext cx="3550920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produce further added value over time
</a:t>
            </a:r>
            <a:endParaRPr lang="it-IT" sz="2400" b="1" dirty="0"/>
          </a:p>
        </p:txBody>
      </p:sp>
      <p:sp>
        <p:nvSpPr>
          <p:cNvPr id="10" name="Rettangolo 9"/>
          <p:cNvSpPr/>
          <p:nvPr/>
        </p:nvSpPr>
        <p:spPr>
          <a:xfrm>
            <a:off x="3034152" y="3689726"/>
            <a:ext cx="4538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50">
              <a:defRPr/>
            </a:pPr>
            <a:r>
              <a:rPr lang="it-IT" sz="4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KEY FACTORS
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577068" y="4667160"/>
            <a:ext cx="2191776" cy="11430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transfer of </a:t>
            </a:r>
            <a:r>
              <a:rPr lang="it-IT" sz="2400" b="1" dirty="0" err="1"/>
              <a:t>results</a:t>
            </a:r>
            <a:r>
              <a:rPr lang="it-IT" sz="2400" b="1" dirty="0"/>
              <a:t>
</a:t>
            </a:r>
          </a:p>
        </p:txBody>
      </p:sp>
      <p:sp>
        <p:nvSpPr>
          <p:cNvPr id="13" name="Croce 12"/>
          <p:cNvSpPr/>
          <p:nvPr/>
        </p:nvSpPr>
        <p:spPr>
          <a:xfrm>
            <a:off x="2959344" y="4794220"/>
            <a:ext cx="914400" cy="914400"/>
          </a:xfrm>
          <a:prstGeom prst="mathPl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arrotondato 13"/>
          <p:cNvSpPr/>
          <p:nvPr/>
        </p:nvSpPr>
        <p:spPr>
          <a:xfrm>
            <a:off x="4099560" y="4679920"/>
            <a:ext cx="2407920" cy="11430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/>
              <a:t>reuse</a:t>
            </a:r>
            <a:r>
              <a:rPr lang="it-IT" sz="2400" b="1" dirty="0"/>
              <a:t> by </a:t>
            </a:r>
            <a:r>
              <a:rPr lang="it-IT" sz="2400" b="1" dirty="0" err="1"/>
              <a:t>other</a:t>
            </a:r>
            <a:r>
              <a:rPr lang="it-IT" sz="2400" b="1" dirty="0"/>
              <a:t> stakeholders
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7543800" y="4679920"/>
            <a:ext cx="2514600" cy="113024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policy </a:t>
            </a:r>
            <a:r>
              <a:rPr lang="it-IT" sz="2400" b="1" dirty="0" err="1"/>
              <a:t>improvement</a:t>
            </a:r>
            <a:r>
              <a:rPr lang="it-IT" sz="2400" b="1" dirty="0"/>
              <a:t>
</a:t>
            </a:r>
          </a:p>
        </p:txBody>
      </p:sp>
      <p:sp>
        <p:nvSpPr>
          <p:cNvPr id="16" name="Croce 15"/>
          <p:cNvSpPr/>
          <p:nvPr/>
        </p:nvSpPr>
        <p:spPr>
          <a:xfrm>
            <a:off x="6614160" y="4794220"/>
            <a:ext cx="914400" cy="914400"/>
          </a:xfrm>
          <a:prstGeom prst="mathPl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67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10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49925" y="1236086"/>
            <a:ext cx="88614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50">
              <a:defRPr/>
            </a:pPr>
            <a:r>
              <a:rPr lang="it-IT" sz="4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CAPITALIZATION METHODS
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21908"/>
            <a:ext cx="2169184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Public </a:t>
            </a: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Notice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n. 3/2022
</a:t>
            </a:r>
            <a:endParaRPr kumimoji="0" lang="it-IT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287508" y="2293620"/>
            <a:ext cx="2531892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ready-to-use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287508" y="3773424"/>
            <a:ext cx="2531892" cy="11430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/>
              <a:t>scaling</a:t>
            </a:r>
            <a:r>
              <a:rPr lang="it-IT" sz="2800" b="1" dirty="0"/>
              <a:t> up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287508" y="5273040"/>
            <a:ext cx="2531892" cy="11430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/>
              <a:t>mainstreaming</a:t>
            </a:r>
            <a:r>
              <a:rPr lang="it-IT" sz="2800" b="1" dirty="0"/>
              <a:t> &amp; </a:t>
            </a:r>
            <a:r>
              <a:rPr lang="it-IT" sz="2800" b="1" dirty="0" err="1"/>
              <a:t>embedding</a:t>
            </a:r>
            <a:endParaRPr lang="it-IT" sz="2800" b="1" dirty="0"/>
          </a:p>
        </p:txBody>
      </p:sp>
      <p:sp>
        <p:nvSpPr>
          <p:cNvPr id="3" name="Freccia a destra 2"/>
          <p:cNvSpPr/>
          <p:nvPr/>
        </p:nvSpPr>
        <p:spPr>
          <a:xfrm>
            <a:off x="2892851" y="2622804"/>
            <a:ext cx="552286" cy="48463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/>
          <p:cNvSpPr/>
          <p:nvPr/>
        </p:nvSpPr>
        <p:spPr>
          <a:xfrm>
            <a:off x="2891925" y="4070604"/>
            <a:ext cx="552286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/>
          <p:cNvSpPr/>
          <p:nvPr/>
        </p:nvSpPr>
        <p:spPr>
          <a:xfrm>
            <a:off x="2892851" y="5625084"/>
            <a:ext cx="552286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arrotondato 8"/>
          <p:cNvSpPr/>
          <p:nvPr/>
        </p:nvSpPr>
        <p:spPr>
          <a:xfrm>
            <a:off x="3489960" y="2293620"/>
            <a:ext cx="2743200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additional results compared to those already achieved
</a:t>
            </a:r>
            <a:endParaRPr lang="it-IT" sz="2000" b="1" dirty="0"/>
          </a:p>
        </p:txBody>
      </p:sp>
      <p:sp>
        <p:nvSpPr>
          <p:cNvPr id="21" name="Rettangolo arrotondato 20"/>
          <p:cNvSpPr/>
          <p:nvPr/>
        </p:nvSpPr>
        <p:spPr>
          <a:xfrm>
            <a:off x="3520440" y="3741420"/>
            <a:ext cx="2743200" cy="11430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greater impact by extending or replicating the experience</a:t>
            </a:r>
            <a:r>
              <a:rPr lang="en-US" sz="2000" b="1" dirty="0"/>
              <a:t>
</a:t>
            </a:r>
            <a:endParaRPr lang="it-IT" sz="2000" b="1" dirty="0"/>
          </a:p>
        </p:txBody>
      </p:sp>
      <p:sp>
        <p:nvSpPr>
          <p:cNvPr id="23" name="Rettangolo arrotondato 22"/>
          <p:cNvSpPr/>
          <p:nvPr/>
        </p:nvSpPr>
        <p:spPr>
          <a:xfrm>
            <a:off x="3520440" y="5273040"/>
            <a:ext cx="2743200" cy="11430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integration of results into policies and </a:t>
            </a:r>
            <a:r>
              <a:rPr lang="en-US" sz="2000" b="1" dirty="0" err="1"/>
              <a:t>programmes</a:t>
            </a:r>
            <a:r>
              <a:rPr lang="en-US" sz="2000" b="1" dirty="0"/>
              <a:t>
</a:t>
            </a:r>
            <a:endParaRPr lang="it-IT" sz="2000" b="1" dirty="0"/>
          </a:p>
        </p:txBody>
      </p:sp>
      <p:sp>
        <p:nvSpPr>
          <p:cNvPr id="24" name="Rettangolo arrotondato 23"/>
          <p:cNvSpPr/>
          <p:nvPr/>
        </p:nvSpPr>
        <p:spPr>
          <a:xfrm>
            <a:off x="6995160" y="5273040"/>
            <a:ext cx="3581400" cy="11430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connection between beneficiaries and takers (re-users) of the results, also involving policy takers</a:t>
            </a:r>
            <a:r>
              <a:rPr lang="en-US" sz="2000" b="1" dirty="0"/>
              <a:t>
</a:t>
            </a:r>
            <a:endParaRPr lang="it-IT" sz="2000" b="1" dirty="0"/>
          </a:p>
        </p:txBody>
      </p:sp>
      <p:sp>
        <p:nvSpPr>
          <p:cNvPr id="25" name="Freccia a destra 24"/>
          <p:cNvSpPr/>
          <p:nvPr/>
        </p:nvSpPr>
        <p:spPr>
          <a:xfrm>
            <a:off x="6352331" y="2622803"/>
            <a:ext cx="552286" cy="48463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a destra 25"/>
          <p:cNvSpPr/>
          <p:nvPr/>
        </p:nvSpPr>
        <p:spPr>
          <a:xfrm>
            <a:off x="6351405" y="4070603"/>
            <a:ext cx="552286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a destra 26"/>
          <p:cNvSpPr/>
          <p:nvPr/>
        </p:nvSpPr>
        <p:spPr>
          <a:xfrm>
            <a:off x="6352331" y="5625083"/>
            <a:ext cx="552286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arrotondato 28"/>
          <p:cNvSpPr/>
          <p:nvPr/>
        </p:nvSpPr>
        <p:spPr>
          <a:xfrm>
            <a:off x="6995160" y="3741420"/>
            <a:ext cx="3581400" cy="11430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identification of the "transfer potential" means transposition conditions based on methodologies or plans</a:t>
            </a:r>
            <a:r>
              <a:rPr lang="en-US" sz="2000" b="1" dirty="0"/>
              <a:t>
</a:t>
            </a:r>
            <a:endParaRPr lang="it-IT" sz="2000" b="1" dirty="0"/>
          </a:p>
        </p:txBody>
      </p:sp>
      <p:sp>
        <p:nvSpPr>
          <p:cNvPr id="32" name="Rettangolo arrotondato 31"/>
          <p:cNvSpPr/>
          <p:nvPr/>
        </p:nvSpPr>
        <p:spPr>
          <a:xfrm>
            <a:off x="6995160" y="2293620"/>
            <a:ext cx="3581400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reuse/enhancement of results for which the original project used resources
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398153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7" grpId="0" animBg="1"/>
      <p:bldP spid="18" grpId="0" animBg="1"/>
      <p:bldP spid="3" grpId="0" animBg="1"/>
      <p:bldP spid="19" grpId="0" animBg="1"/>
      <p:bldP spid="20" grpId="0" animBg="1"/>
      <p:bldP spid="9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980728"/>
            <a:ext cx="53155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Features of </a:t>
            </a:r>
            <a:r>
              <a:rPr lang="it-IT" sz="28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capitalization</a:t>
            </a: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 projects
</a:t>
            </a:r>
          </a:p>
        </p:txBody>
      </p:sp>
      <p:sp>
        <p:nvSpPr>
          <p:cNvPr id="3" name="Rettangolo 2"/>
          <p:cNvSpPr/>
          <p:nvPr/>
        </p:nvSpPr>
        <p:spPr>
          <a:xfrm>
            <a:off x="228600" y="1700808"/>
            <a:ext cx="10372725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900" b="1" dirty="0">
                <a:solidFill>
                  <a:srgbClr val="647DB9"/>
                </a:solidFill>
                <a:latin typeface="Calibri" pitchFamily="34" charset="0"/>
              </a:rPr>
              <a:t>The capitalization character of the proposed actions (transfer and reuse) and the impact in the medium-long term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900" b="1" dirty="0">
                <a:solidFill>
                  <a:srgbClr val="647DB9"/>
                </a:solidFill>
                <a:latin typeface="Calibri" pitchFamily="34" charset="0"/>
              </a:rPr>
              <a:t>The cross-border dimension and character of the capitalized actions;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900" b="1" dirty="0">
                <a:solidFill>
                  <a:srgbClr val="647DB9"/>
                </a:solidFill>
                <a:latin typeface="Calibri" pitchFamily="34" charset="0"/>
              </a:rPr>
              <a:t>The contribution to the achievement of the objectives and results of the </a:t>
            </a:r>
            <a:r>
              <a:rPr lang="en-US" sz="1900" b="1" dirty="0" err="1">
                <a:solidFill>
                  <a:srgbClr val="647DB9"/>
                </a:solidFill>
                <a:latin typeface="Calibri" pitchFamily="34" charset="0"/>
              </a:rPr>
              <a:t>Programme</a:t>
            </a:r>
            <a:r>
              <a:rPr lang="en-US" sz="1900" b="1" dirty="0">
                <a:solidFill>
                  <a:srgbClr val="647DB9"/>
                </a:solidFill>
                <a:latin typeface="Calibri" pitchFamily="34" charset="0"/>
              </a:rPr>
              <a:t>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900" b="1" dirty="0">
                <a:solidFill>
                  <a:srgbClr val="647DB9"/>
                </a:solidFill>
                <a:latin typeface="Calibri" pitchFamily="34" charset="0"/>
              </a:rPr>
              <a:t>The achievement of concrete and lasting results, additional to the original project;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900" b="1" dirty="0">
                <a:solidFill>
                  <a:srgbClr val="647DB9"/>
                </a:solidFill>
                <a:latin typeface="Calibri" pitchFamily="34" charset="0"/>
              </a:rPr>
              <a:t>The coherence of the partnership, the relevance and competences of the partners in relation to the objectives of the project;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900" b="1" dirty="0">
                <a:solidFill>
                  <a:srgbClr val="647DB9"/>
                </a:solidFill>
                <a:latin typeface="Calibri" pitchFamily="34" charset="0"/>
              </a:rPr>
              <a:t>The relevance of the financial plan and the coherence of the budget with the capitalization objectives;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900" b="1" dirty="0">
                <a:solidFill>
                  <a:srgbClr val="647DB9"/>
                </a:solidFill>
                <a:latin typeface="Calibri" pitchFamily="34" charset="0"/>
              </a:rPr>
              <a:t>A financial allocation (ERDF+CN) between a minimum of € 150,000 and a maximum of € 1,000,000;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900" b="1" dirty="0">
                <a:solidFill>
                  <a:srgbClr val="647DB9"/>
                </a:solidFill>
                <a:latin typeface="Calibri" pitchFamily="34" charset="0"/>
              </a:rPr>
              <a:t>Maximum duration of 9 months.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it-IT" sz="1900" b="1" dirty="0">
              <a:solidFill>
                <a:srgbClr val="647DB9"/>
              </a:solidFill>
              <a:latin typeface="Calibri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21908"/>
            <a:ext cx="2169184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Public </a:t>
            </a: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Notice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n. 3/2022
</a:t>
            </a:r>
            <a:endParaRPr kumimoji="0" lang="it-IT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1157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980728"/>
            <a:ext cx="335989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Financial </a:t>
            </a:r>
            <a:r>
              <a:rPr lang="it-IT" sz="28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allocations</a:t>
            </a: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 
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21908"/>
            <a:ext cx="2169184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Public </a:t>
            </a: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Notice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n. 3/2022
</a:t>
            </a:r>
            <a:endParaRPr kumimoji="0" lang="it-IT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09588" y="1760538"/>
            <a:ext cx="253841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dirty="0" err="1">
                <a:solidFill>
                  <a:srgbClr val="003399"/>
                </a:solidFill>
              </a:rPr>
              <a:t>Available</a:t>
            </a:r>
            <a:r>
              <a:rPr lang="it-IT" dirty="0">
                <a:solidFill>
                  <a:srgbClr val="003399"/>
                </a:solidFill>
              </a:rPr>
              <a:t> ERDF </a:t>
            </a:r>
            <a:r>
              <a:rPr lang="it-IT" dirty="0" err="1">
                <a:solidFill>
                  <a:srgbClr val="003399"/>
                </a:solidFill>
              </a:rPr>
              <a:t>resources</a:t>
            </a:r>
            <a:r>
              <a:rPr lang="it-IT" dirty="0">
                <a:solidFill>
                  <a:srgbClr val="003399"/>
                </a:solidFill>
              </a:rPr>
              <a:t>
</a:t>
            </a:r>
            <a:endParaRPr lang="it-IT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386263" y="1760538"/>
            <a:ext cx="163353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fontAlgn="b"/>
            <a:r>
              <a:rPr lang="it-IT" b="1" dirty="0">
                <a:solidFill>
                  <a:srgbClr val="003399"/>
                </a:solidFill>
              </a:rPr>
              <a:t>€ 2.911.192</a:t>
            </a:r>
          </a:p>
        </p:txBody>
      </p:sp>
      <p:sp>
        <p:nvSpPr>
          <p:cNvPr id="8" name="Rettangolo 7"/>
          <p:cNvSpPr/>
          <p:nvPr/>
        </p:nvSpPr>
        <p:spPr>
          <a:xfrm>
            <a:off x="509587" y="2614643"/>
            <a:ext cx="962501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3399"/>
                </a:solidFill>
              </a:rPr>
              <a:t>Priority Axis I: Euro 801,961 (ERDF share) of which</a:t>
            </a:r>
            <a:r>
              <a:rPr lang="it-IT" sz="2000" dirty="0">
                <a:solidFill>
                  <a:srgbClr val="003399"/>
                </a:solidFill>
              </a:rPr>
              <a:t>:</a:t>
            </a:r>
            <a:endParaRPr lang="it-IT" dirty="0">
              <a:solidFill>
                <a:srgbClr val="003399"/>
              </a:solidFill>
            </a:endParaRPr>
          </a:p>
          <a:p>
            <a:pPr marL="571500" lvl="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3399"/>
                </a:solidFill>
              </a:rPr>
              <a:t>	</a:t>
            </a:r>
            <a:r>
              <a:rPr lang="en-US" dirty="0">
                <a:solidFill>
                  <a:srgbClr val="003399"/>
                </a:solidFill>
              </a:rPr>
              <a:t>for Investment Priority 1.b - Specific Objective 1.1 </a:t>
            </a:r>
            <a:endParaRPr lang="it-IT" dirty="0">
              <a:solidFill>
                <a:srgbClr val="003399"/>
              </a:solidFill>
            </a:endParaRPr>
          </a:p>
          <a:p>
            <a:pPr marL="285750" lvl="0"/>
            <a:endParaRPr lang="it-IT" dirty="0">
              <a:solidFill>
                <a:srgbClr val="003399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3399"/>
                </a:solidFill>
              </a:rPr>
              <a:t>Priority Axis II: Euro 340,529 (ERDF share) of which</a:t>
            </a:r>
            <a:r>
              <a:rPr lang="it-IT" sz="2000" b="1" dirty="0">
                <a:solidFill>
                  <a:srgbClr val="003399"/>
                </a:solidFill>
              </a:rPr>
              <a:t>:</a:t>
            </a:r>
          </a:p>
          <a:p>
            <a:pPr marL="895350" lvl="0" indent="-5334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3399"/>
                </a:solidFill>
              </a:rPr>
              <a:t>for Investment Priority 3.a - Specific Objective 2.1 
for Investment Priority 8.e - Specific Objective 2.2 </a:t>
            </a:r>
            <a:endParaRPr lang="it-IT" dirty="0">
              <a:solidFill>
                <a:srgbClr val="003399"/>
              </a:solidFill>
            </a:endParaRPr>
          </a:p>
          <a:p>
            <a:pPr marL="361950" lvl="0"/>
            <a:endParaRPr lang="it-IT" dirty="0">
              <a:solidFill>
                <a:srgbClr val="003399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3399"/>
                </a:solidFill>
              </a:rPr>
              <a:t>Priority Axis III: Euro 1,768,702 (ERDF share) of which</a:t>
            </a:r>
            <a:r>
              <a:rPr lang="it-IT" sz="2000" b="1" dirty="0">
                <a:solidFill>
                  <a:srgbClr val="003399"/>
                </a:solidFill>
              </a:rPr>
              <a:t>:</a:t>
            </a:r>
          </a:p>
          <a:p>
            <a:pPr marL="895350" indent="-5334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3399"/>
                </a:solidFill>
              </a:rPr>
              <a:t>for Investment Priority 6.d - Specific Objective 3.1 
for Investment Priority 5.b - Specific Objective 3.2 </a:t>
            </a:r>
            <a:endParaRPr lang="it-IT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46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980728"/>
            <a:ext cx="37751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50">
              <a:defRPr/>
            </a:pPr>
            <a:r>
              <a:rPr lang="it-IT" sz="40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Beneficiaries</a:t>
            </a:r>
            <a:r>
              <a:rPr lang="it-IT" sz="40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
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21908"/>
            <a:ext cx="2169184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Public </a:t>
            </a: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Notice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n. 3/2022
</a:t>
            </a:r>
            <a:endParaRPr kumimoji="0" lang="it-IT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23528" y="1868546"/>
            <a:ext cx="975011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u="sng" dirty="0">
                <a:solidFill>
                  <a:srgbClr val="003399"/>
                </a:solidFill>
              </a:rPr>
              <a:t>ALL or PART of the beneficiaries who make up the partnerships of the projects already financed by the INTERREG V-A Italia-Malta </a:t>
            </a:r>
            <a:r>
              <a:rPr lang="en-US" sz="2400" b="1" u="sng" dirty="0" err="1">
                <a:solidFill>
                  <a:srgbClr val="003399"/>
                </a:solidFill>
              </a:rPr>
              <a:t>Programme</a:t>
            </a:r>
            <a:r>
              <a:rPr lang="en-US" sz="2400" b="1" u="sng" dirty="0">
                <a:solidFill>
                  <a:srgbClr val="003399"/>
                </a:solidFill>
              </a:rPr>
              <a:t> and who intend to activate an operation for capitalization actions</a:t>
            </a:r>
            <a:r>
              <a:rPr lang="it-IT" sz="2400" b="1" dirty="0">
                <a:solidFill>
                  <a:srgbClr val="003399"/>
                </a:solidFill>
              </a:rPr>
              <a:t>.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81587" y="3947160"/>
            <a:ext cx="995593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99"/>
                </a:solidFill>
              </a:rPr>
              <a:t>The existing partnership may establish the entry of new beneficiaries provided that it is demonstrated:</a:t>
            </a:r>
          </a:p>
          <a:p>
            <a:r>
              <a:rPr lang="en-US" dirty="0">
                <a:solidFill>
                  <a:srgbClr val="003399"/>
                </a:solidFill>
              </a:rPr>
              <a:t>
	the consistency of the new potential beneficiary with respect to the proposed </a:t>
            </a:r>
            <a:r>
              <a:rPr lang="en-US" dirty="0" err="1">
                <a:solidFill>
                  <a:srgbClr val="003399"/>
                </a:solidFill>
              </a:rPr>
              <a:t>capitalisation</a:t>
            </a:r>
            <a:r>
              <a:rPr lang="en-US" dirty="0">
                <a:solidFill>
                  <a:srgbClr val="003399"/>
                </a:solidFill>
              </a:rPr>
              <a:t> actions</a:t>
            </a:r>
          </a:p>
          <a:p>
            <a:r>
              <a:rPr lang="en-US" dirty="0">
                <a:solidFill>
                  <a:srgbClr val="003399"/>
                </a:solidFill>
              </a:rPr>
              <a:t>
	the operation of the new potential beneficiary </a:t>
            </a:r>
          </a:p>
          <a:p>
            <a:r>
              <a:rPr lang="en-US" dirty="0">
                <a:solidFill>
                  <a:srgbClr val="003399"/>
                </a:solidFill>
              </a:rPr>
              <a:t>
	the spending capacity within the project
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023360" y="3383280"/>
            <a:ext cx="268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3399"/>
                </a:solidFill>
              </a:rPr>
              <a:t>IN ADDITION
</a:t>
            </a:r>
          </a:p>
        </p:txBody>
      </p:sp>
    </p:spTree>
    <p:extLst>
      <p:ext uri="{BB962C8B-B14F-4D97-AF65-F5344CB8AC3E}">
        <p14:creationId xmlns:p14="http://schemas.microsoft.com/office/powerpoint/2010/main" val="107651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  <p:bldP spid="11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980728"/>
            <a:ext cx="420628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28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Beneficiaries</a:t>
            </a:r>
            <a:r>
              <a:rPr lang="it-IT" sz="28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 - Legal status
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21908"/>
            <a:ext cx="2169184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Public </a:t>
            </a: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Notice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n. 3/2022
</a:t>
            </a:r>
            <a:endParaRPr kumimoji="0" lang="it-IT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61549" y="2182355"/>
            <a:ext cx="158591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003399"/>
                </a:solidFill>
              </a:rPr>
              <a:t>Public Body 
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61550" y="3302362"/>
            <a:ext cx="158591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003399"/>
                </a:solidFill>
              </a:rPr>
              <a:t>Private </a:t>
            </a:r>
            <a:r>
              <a:rPr lang="it-IT" b="1" dirty="0" err="1">
                <a:solidFill>
                  <a:srgbClr val="003399"/>
                </a:solidFill>
              </a:rPr>
              <a:t>entity</a:t>
            </a:r>
            <a:r>
              <a:rPr lang="it-IT" b="1" dirty="0">
                <a:solidFill>
                  <a:srgbClr val="003399"/>
                </a:solidFill>
              </a:rPr>
              <a:t>
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56361" y="4637557"/>
            <a:ext cx="1591101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3399"/>
                </a:solidFill>
              </a:rPr>
              <a:t>Bodies governed by public law
</a:t>
            </a:r>
            <a:endParaRPr lang="it-IT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476500" y="3302362"/>
            <a:ext cx="72268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3399"/>
                </a:solidFill>
              </a:rPr>
              <a:t>Bodies, including non-profit-making bodies, provided that they have legal personality
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476500" y="2043855"/>
            <a:ext cx="74485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3399"/>
                </a:solidFill>
              </a:rPr>
              <a:t>The State, the regional or local authorities referred to in the definition of Art. 2.1 of Directive 2014/24/EU of the European Parliament and of the Council of 26/02/2014
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476501" y="3874955"/>
            <a:ext cx="821213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3399"/>
                </a:solidFill>
              </a:rPr>
              <a:t>Organisms that have all the following characteristics, referred to in Art. 2.4 of Directive 2014/24/EU :</a:t>
            </a:r>
          </a:p>
          <a:p>
            <a:r>
              <a:rPr lang="en-US" dirty="0">
                <a:solidFill>
                  <a:srgbClr val="003399"/>
                </a:solidFill>
              </a:rPr>
              <a:t>a)they are established for the specific purpose of meeting needs in the general interest, not having an industrial or commercial character;</a:t>
            </a:r>
          </a:p>
          <a:p>
            <a:r>
              <a:rPr lang="en-US" dirty="0">
                <a:solidFill>
                  <a:srgbClr val="003399"/>
                </a:solidFill>
              </a:rPr>
              <a:t>(b) they have legal personality; and</a:t>
            </a:r>
          </a:p>
          <a:p>
            <a:r>
              <a:rPr lang="en-US" dirty="0">
                <a:solidFill>
                  <a:srgbClr val="003399"/>
                </a:solidFill>
              </a:rPr>
              <a:t>(c)they are financed, for the most part, by the State, regional or local authorities, or by other bodies governed by public law; or are subject to management supervision by those authorities or bodies; or have an administrative, managerial or supervisory board, more than half of whose members are appointed by the State, regional or local authorities, or by other bodies governed by public law; 
</a:t>
            </a:r>
            <a:endParaRPr lang="it-IT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6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21908"/>
            <a:ext cx="1616853" cy="584775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Selection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criteria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
</a:t>
            </a:r>
          </a:p>
        </p:txBody>
      </p:sp>
      <p:sp>
        <p:nvSpPr>
          <p:cNvPr id="6" name="Rettangolo 5"/>
          <p:cNvSpPr/>
          <p:nvPr/>
        </p:nvSpPr>
        <p:spPr>
          <a:xfrm>
            <a:off x="323528" y="980728"/>
            <a:ext cx="313387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50">
              <a:defRPr/>
            </a:pPr>
            <a:r>
              <a:rPr lang="it-IT" sz="32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Selection</a:t>
            </a:r>
            <a:r>
              <a:rPr lang="it-IT" sz="32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 </a:t>
            </a:r>
            <a:r>
              <a:rPr lang="it-IT" sz="3200" b="1" kern="0" dirty="0" err="1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criteria</a:t>
            </a:r>
            <a:r>
              <a:rPr lang="it-IT" sz="3200" b="1" kern="0" dirty="0">
                <a:ln w="6350">
                  <a:solidFill>
                    <a:srgbClr val="4F81BD">
                      <a:shade val="43000"/>
                    </a:srgbClr>
                  </a:solidFill>
                </a:ln>
                <a:solidFill>
                  <a:srgbClr val="FFCC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</a:rPr>
              <a:t>
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2238196"/>
            <a:ext cx="6648772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0" indent="-514350" algn="just">
              <a:spcAft>
                <a:spcPts val="3000"/>
              </a:spcAft>
              <a:buFont typeface="+mj-lt"/>
              <a:buAutoNum type="arabicPeriod"/>
            </a:pPr>
            <a:r>
              <a:rPr lang="it-IT" sz="2800" b="1" i="1" dirty="0" err="1">
                <a:solidFill>
                  <a:srgbClr val="003399"/>
                </a:solidFill>
              </a:rPr>
              <a:t>Formal</a:t>
            </a:r>
            <a:r>
              <a:rPr lang="it-IT" sz="2800" b="1" i="1" dirty="0">
                <a:solidFill>
                  <a:srgbClr val="003399"/>
                </a:solidFill>
              </a:rPr>
              <a:t> </a:t>
            </a:r>
            <a:r>
              <a:rPr lang="it-IT" sz="2800" b="1" i="1" dirty="0" err="1">
                <a:solidFill>
                  <a:srgbClr val="003399"/>
                </a:solidFill>
              </a:rPr>
              <a:t>eligibility</a:t>
            </a:r>
            <a:r>
              <a:rPr lang="it-IT" sz="2800" b="1" i="1" dirty="0">
                <a:solidFill>
                  <a:srgbClr val="003399"/>
                </a:solidFill>
              </a:rPr>
              <a:t> requirements
</a:t>
            </a:r>
            <a:r>
              <a:rPr lang="en-US" sz="2800" b="1" i="1" dirty="0">
                <a:solidFill>
                  <a:srgbClr val="003399"/>
                </a:solidFill>
              </a:rPr>
              <a:t>Quality assessment of the project proposals</a:t>
            </a:r>
            <a:endParaRPr lang="it-IT" sz="2800" dirty="0">
              <a:solidFill>
                <a:srgbClr val="003399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7228556" y="2351204"/>
            <a:ext cx="112225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3399"/>
                </a:solidFill>
              </a:rPr>
              <a:t>ON/OFF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7228556" y="3392604"/>
            <a:ext cx="112225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 err="1">
                <a:solidFill>
                  <a:srgbClr val="003399"/>
                </a:solidFill>
              </a:rPr>
              <a:t>Max</a:t>
            </a:r>
            <a:r>
              <a:rPr lang="it-IT" b="1" dirty="0">
                <a:solidFill>
                  <a:srgbClr val="003399"/>
                </a:solidFill>
              </a:rPr>
              <a:t> 200 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713740" y="4961244"/>
            <a:ext cx="244094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3399"/>
                </a:solidFill>
              </a:rPr>
              <a:t>The minimum score refers to:
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601930" y="4192367"/>
            <a:ext cx="376036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3399"/>
                </a:solidFill>
              </a:rPr>
              <a:t>20</a:t>
            </a:r>
            <a:r>
              <a:rPr lang="en-GB" dirty="0">
                <a:solidFill>
                  <a:srgbClr val="003399"/>
                </a:solidFill>
              </a:rPr>
              <a:t> Appropriateness of capitalisation</a:t>
            </a:r>
            <a:endParaRPr lang="it-IT" dirty="0">
              <a:solidFill>
                <a:srgbClr val="003399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590442" y="4961244"/>
            <a:ext cx="376036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3399"/>
                </a:solidFill>
              </a:rPr>
              <a:t>20 </a:t>
            </a:r>
            <a:r>
              <a:rPr lang="it-IT" dirty="0" err="1">
                <a:solidFill>
                  <a:srgbClr val="003399"/>
                </a:solidFill>
              </a:rPr>
              <a:t>Effectiveness</a:t>
            </a:r>
            <a:r>
              <a:rPr lang="it-IT" dirty="0">
                <a:solidFill>
                  <a:srgbClr val="003399"/>
                </a:solidFill>
              </a:rPr>
              <a:t> of </a:t>
            </a:r>
            <a:r>
              <a:rPr lang="it-IT" dirty="0" err="1">
                <a:solidFill>
                  <a:srgbClr val="003399"/>
                </a:solidFill>
              </a:rPr>
              <a:t>capitalization</a:t>
            </a:r>
            <a:endParaRPr lang="it-IT" sz="1400" dirty="0">
              <a:solidFill>
                <a:srgbClr val="003399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4590442" y="5608170"/>
            <a:ext cx="3771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3399"/>
                </a:solidFill>
              </a:rPr>
              <a:t>20 </a:t>
            </a:r>
            <a:r>
              <a:rPr lang="en-US" dirty="0">
                <a:solidFill>
                  <a:srgbClr val="003399"/>
                </a:solidFill>
              </a:rPr>
              <a:t>Cross-border size and character of </a:t>
            </a:r>
            <a:r>
              <a:rPr lang="en-US" dirty="0" err="1">
                <a:solidFill>
                  <a:srgbClr val="003399"/>
                </a:solidFill>
              </a:rPr>
              <a:t>capitalisation</a:t>
            </a:r>
            <a:r>
              <a:rPr lang="en-US" dirty="0">
                <a:solidFill>
                  <a:srgbClr val="003399"/>
                </a:solidFill>
              </a:rPr>
              <a:t> actions</a:t>
            </a:r>
            <a:endParaRPr lang="it-IT" sz="1400" dirty="0">
              <a:solidFill>
                <a:srgbClr val="003399"/>
              </a:solidFill>
            </a:endParaRPr>
          </a:p>
        </p:txBody>
      </p:sp>
      <p:sp>
        <p:nvSpPr>
          <p:cNvPr id="3" name="Parentesi graffa aperta 2"/>
          <p:cNvSpPr/>
          <p:nvPr/>
        </p:nvSpPr>
        <p:spPr>
          <a:xfrm>
            <a:off x="3520440" y="4377033"/>
            <a:ext cx="533400" cy="202376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80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3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3115</Words>
  <Application>Microsoft Office PowerPoint</Application>
  <PresentationFormat>Personalizzato</PresentationFormat>
  <Paragraphs>391</Paragraphs>
  <Slides>26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2" baseType="lpstr">
      <vt:lpstr>Arial</vt:lpstr>
      <vt:lpstr>Calibri</vt:lpstr>
      <vt:lpstr>Cambria</vt:lpstr>
      <vt:lpstr>Open Sans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Application Form – Word Section
</vt:lpstr>
      <vt:lpstr>Focus – Annex C (State Aid Declaration)
</vt:lpstr>
      <vt:lpstr>THANK YOU FOR YOUR ATTENTION
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Monica</dc:creator>
  <cp:lastModifiedBy>antonella madonia</cp:lastModifiedBy>
  <cp:revision>130</cp:revision>
  <cp:lastPrinted>2016-09-30T07:26:55Z</cp:lastPrinted>
  <dcterms:created xsi:type="dcterms:W3CDTF">2016-07-05T07:23:23Z</dcterms:created>
  <dcterms:modified xsi:type="dcterms:W3CDTF">2022-08-04T07:21:28Z</dcterms:modified>
</cp:coreProperties>
</file>